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751" r:id="rId2"/>
    <p:sldId id="648" r:id="rId3"/>
    <p:sldId id="649" r:id="rId4"/>
    <p:sldId id="734" r:id="rId5"/>
    <p:sldId id="739" r:id="rId6"/>
    <p:sldId id="650" r:id="rId7"/>
    <p:sldId id="651" r:id="rId8"/>
    <p:sldId id="652" r:id="rId9"/>
    <p:sldId id="653" r:id="rId10"/>
    <p:sldId id="654" r:id="rId11"/>
    <p:sldId id="655" r:id="rId12"/>
    <p:sldId id="656" r:id="rId13"/>
    <p:sldId id="657" r:id="rId14"/>
    <p:sldId id="658" r:id="rId15"/>
    <p:sldId id="659" r:id="rId16"/>
    <p:sldId id="660" r:id="rId17"/>
    <p:sldId id="662" r:id="rId18"/>
    <p:sldId id="663" r:id="rId19"/>
    <p:sldId id="712" r:id="rId20"/>
    <p:sldId id="713" r:id="rId21"/>
    <p:sldId id="714" r:id="rId22"/>
    <p:sldId id="715" r:id="rId23"/>
    <p:sldId id="716" r:id="rId24"/>
    <p:sldId id="717" r:id="rId25"/>
    <p:sldId id="718" r:id="rId26"/>
    <p:sldId id="665" r:id="rId27"/>
    <p:sldId id="666" r:id="rId28"/>
    <p:sldId id="720" r:id="rId29"/>
    <p:sldId id="721" r:id="rId30"/>
    <p:sldId id="738" r:id="rId31"/>
    <p:sldId id="722" r:id="rId32"/>
    <p:sldId id="753" r:id="rId33"/>
    <p:sldId id="723" r:id="rId34"/>
    <p:sldId id="724" r:id="rId35"/>
    <p:sldId id="725" r:id="rId36"/>
    <p:sldId id="671" r:id="rId37"/>
    <p:sldId id="755" r:id="rId38"/>
    <p:sldId id="726" r:id="rId39"/>
    <p:sldId id="727" r:id="rId40"/>
    <p:sldId id="728" r:id="rId41"/>
    <p:sldId id="729" r:id="rId42"/>
    <p:sldId id="678" r:id="rId43"/>
    <p:sldId id="677" r:id="rId44"/>
    <p:sldId id="754" r:id="rId45"/>
    <p:sldId id="733"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2" autoAdjust="0"/>
    <p:restoredTop sz="91565" autoAdjust="0"/>
  </p:normalViewPr>
  <p:slideViewPr>
    <p:cSldViewPr snapToGrid="0">
      <p:cViewPr varScale="1">
        <p:scale>
          <a:sx n="112" d="100"/>
          <a:sy n="112" d="100"/>
        </p:scale>
        <p:origin x="211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6/12/23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6/12/23</a:t>
            </a:fld>
            <a:endParaRPr lang="en-US"/>
          </a:p>
        </p:txBody>
      </p:sp>
      <p:sp>
        <p:nvSpPr>
          <p:cNvPr id="6"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6/12/23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6/12/23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6/12/23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6/12/23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6/12/23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6/12/23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6/12/23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6/12/23</a:t>
            </a:fld>
            <a:endParaRPr lang="en-US"/>
          </a:p>
        </p:txBody>
      </p:sp>
      <p:sp>
        <p:nvSpPr>
          <p:cNvPr id="5"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6/12/23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6/12/23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6/12/23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2174"/>
          <a:stretch/>
        </p:blipFill>
        <p:spPr bwMode="auto">
          <a:xfrm>
            <a:off x="8182940" y="6309360"/>
            <a:ext cx="961060" cy="54864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0" y="6370419"/>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mailto:edwardkwartler@fas.Harvard.edu"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GSERM: Text Mining &amp; NLP</a:t>
            </a:r>
            <a:br>
              <a:rPr lang="en-US" dirty="0"/>
            </a:br>
            <a:r>
              <a:rPr lang="en-US" sz="3600" i="1" dirty="0"/>
              <a:t>TM Basics</a:t>
            </a:r>
          </a:p>
        </p:txBody>
      </p:sp>
      <p:sp>
        <p:nvSpPr>
          <p:cNvPr id="4" name="Date Placeholder 3"/>
          <p:cNvSpPr>
            <a:spLocks noGrp="1"/>
          </p:cNvSpPr>
          <p:nvPr>
            <p:ph type="dt" sz="half" idx="10"/>
          </p:nvPr>
        </p:nvSpPr>
        <p:spPr/>
        <p:txBody>
          <a:bodyPr/>
          <a:lstStyle/>
          <a:p>
            <a:fld id="{5738B90E-0779-4C36-915C-6F05FCD89456}" type="datetime1">
              <a:rPr lang="en-US" smtClean="0"/>
              <a:t>6/12/23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p:cNvSpPr>
            <a:spLocks noGrp="1"/>
          </p:cNvSpPr>
          <p:nvPr>
            <p:ph type="ftr" sz="quarter" idx="3"/>
          </p:nvPr>
        </p:nvSpPr>
        <p:spPr/>
        <p:txBody>
          <a:bodyPr/>
          <a:lstStyle/>
          <a:p>
            <a:r>
              <a:rPr lang="en-US" dirty="0"/>
              <a:t>Kwartler</a:t>
            </a:r>
          </a:p>
        </p:txBody>
      </p:sp>
      <p:cxnSp>
        <p:nvCxnSpPr>
          <p:cNvPr id="7" name="Straight Connector 6">
            <a:extLst>
              <a:ext uri="{FF2B5EF4-FFF2-40B4-BE49-F238E27FC236}">
                <a16:creationId xmlns:a16="http://schemas.microsoft.com/office/drawing/2014/main" id="{54E1A1E5-D9C3-7442-A508-132F62BBC72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081B0B-78F0-4B46-BFDE-7CC697B037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772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cxnSp>
        <p:nvCxnSpPr>
          <p:cNvPr id="12" name="Straight Connector 11">
            <a:extLst>
              <a:ext uri="{FF2B5EF4-FFF2-40B4-BE49-F238E27FC236}">
                <a16:creationId xmlns:a16="http://schemas.microsoft.com/office/drawing/2014/main" id="{D3253A51-4DAE-604D-A337-E70F9DA71D7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5E47EA-B6E5-C041-A063-9EACBFE796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35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81AFF96D-B4E5-CA40-9FB9-29A6724DA4A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683D1B-4DF0-5F44-AF90-FB1C8906528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748708"/>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298961"/>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254335"/>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252007"/>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254335"/>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254335"/>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3158860" y="2681067"/>
            <a:ext cx="2905774" cy="593998"/>
          </a:xfrm>
          <a:prstGeom prst="rect">
            <a:avLst/>
          </a:prstGeom>
        </p:spPr>
      </p:pic>
      <p:cxnSp>
        <p:nvCxnSpPr>
          <p:cNvPr id="18" name="Straight Connector 17">
            <a:extLst>
              <a:ext uri="{FF2B5EF4-FFF2-40B4-BE49-F238E27FC236}">
                <a16:creationId xmlns:a16="http://schemas.microsoft.com/office/drawing/2014/main" id="{47E25749-8986-D74A-9A27-6F95F623020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13D5C-9EA3-C249-BC2C-9FF6B8B46A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8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50969"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Beyond generation, other factors like socio-economic, gender &amp; demographic makeup impact expression.</a:t>
            </a:r>
          </a:p>
        </p:txBody>
      </p:sp>
      <p:cxnSp>
        <p:nvCxnSpPr>
          <p:cNvPr id="14" name="Straight Connector 13">
            <a:extLst>
              <a:ext uri="{FF2B5EF4-FFF2-40B4-BE49-F238E27FC236}">
                <a16:creationId xmlns:a16="http://schemas.microsoft.com/office/drawing/2014/main" id="{D9CC6163-33AA-5E4E-B845-C1B6D67CC8F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2D9F33-A8EC-D34B-96C9-77B79399959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76389640-9AAE-E746-9AD0-0B22B95CA2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030CDE-ADF6-7C41-9213-541B7AA9B06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89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34E58B35-5B89-294F-914C-CBF27EB6263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1E3CE9-5401-6D4B-B41F-72B94ECECC5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41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And we all context switch based on who we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BB32A43E-861F-2844-BA19-3749D9EC47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DCB36A-4F6D-9041-AD3C-069F2E08CA4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6/12/23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5" name="Straight Connector 14">
            <a:extLst>
              <a:ext uri="{FF2B5EF4-FFF2-40B4-BE49-F238E27FC236}">
                <a16:creationId xmlns:a16="http://schemas.microsoft.com/office/drawing/2014/main" id="{02C1B58B-81B2-974D-95EA-120208E609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F3FA6A-DBEA-4545-9339-04325980E6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78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sz="3600" dirty="0"/>
              <a:t>Basic String Searching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1C0141A8-EDED-514E-9805-3DF6EE6F8B2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490AF9-5A31-9E4D-A02D-E16E2C0D36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a:xfrm>
            <a:off x="147918" y="318234"/>
            <a:ext cx="8367432" cy="591477"/>
          </a:xfrm>
        </p:spPr>
        <p:txBody>
          <a:bodyPr/>
          <a:lstStyle/>
          <a:p>
            <a:r>
              <a:rPr lang="en-US" dirty="0"/>
              <a:t>Coffee!! </a:t>
            </a:r>
            <a:r>
              <a:rPr lang="en-US" b="1" dirty="0"/>
              <a:t>Open </a:t>
            </a:r>
            <a:r>
              <a:rPr lang="en-US" dirty="0"/>
              <a:t>﻿ ﻿</a:t>
            </a:r>
            <a:r>
              <a:rPr lang="en-US" dirty="0" err="1"/>
              <a:t>F_dealing_w_Strings.R</a:t>
            </a:r>
            <a:br>
              <a:rPr lang="en-US" dirty="0"/>
            </a:b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Start working with strings and related functions.</a:t>
            </a:r>
          </a:p>
        </p:txBody>
      </p:sp>
      <p:pic>
        <p:nvPicPr>
          <p:cNvPr id="1026" name="Picture 2" descr="Image result for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229" y="1810351"/>
            <a:ext cx="3265542" cy="32655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37478AD-4358-0046-9BAD-9BFEDF6713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8F5B59-0855-594F-A633-EB432660FA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151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6/12/23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DD82163-5619-BA41-80E9-51B486E781A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0798A6-2AAC-794A-B49B-FCC13250FF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03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What about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2050" name="Picture 2" descr="Image result for misspellin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31" y="1261241"/>
            <a:ext cx="3570500" cy="4477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76952" y="2522483"/>
            <a:ext cx="3334503"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a:t>Prevalent</a:t>
            </a:r>
          </a:p>
          <a:p>
            <a:pPr marL="285750" indent="-285750">
              <a:buFont typeface="Arial" panose="020B0604020202020204" pitchFamily="34" charset="0"/>
              <a:buChar char="•"/>
            </a:pPr>
            <a:r>
              <a:rPr lang="en-US" sz="3200" dirty="0"/>
              <a:t>Painful to correct</a:t>
            </a:r>
          </a:p>
          <a:p>
            <a:pPr marL="285750" indent="-285750">
              <a:buFont typeface="Arial" panose="020B0604020202020204" pitchFamily="34" charset="0"/>
              <a:buChar char="•"/>
            </a:pPr>
            <a:r>
              <a:rPr lang="en-US" sz="3200" dirty="0"/>
              <a:t>Channel specific</a:t>
            </a:r>
          </a:p>
        </p:txBody>
      </p:sp>
      <p:cxnSp>
        <p:nvCxnSpPr>
          <p:cNvPr id="8" name="Straight Connector 7">
            <a:extLst>
              <a:ext uri="{FF2B5EF4-FFF2-40B4-BE49-F238E27FC236}">
                <a16:creationId xmlns:a16="http://schemas.microsoft.com/office/drawing/2014/main" id="{D1BF3DB6-135B-1F46-A1B4-9C7CB077E1A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A18A42-EF63-3C4E-8107-2BF59ABC91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7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4145687"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qdap</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check_spelling_interactive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4855780" y="2002221"/>
            <a:ext cx="2320572" cy="369332"/>
          </a:xfrm>
          <a:prstGeom prst="rect">
            <a:avLst/>
          </a:prstGeom>
          <a:solidFill>
            <a:srgbClr val="FFC000"/>
          </a:solidFill>
        </p:spPr>
        <p:txBody>
          <a:bodyPr wrap="none" rtlCol="0">
            <a:spAutoFit/>
          </a:bodyPr>
          <a:lstStyle/>
          <a:p>
            <a:r>
              <a:rPr lang="en-US" dirty="0"/>
              <a:t>Crashes </a:t>
            </a:r>
            <a:r>
              <a:rPr lang="en-US" dirty="0" err="1"/>
              <a:t>Rstudio.cloud</a:t>
            </a:r>
            <a:r>
              <a:rPr lang="en-US" dirty="0"/>
              <a:t>!</a:t>
            </a:r>
          </a:p>
        </p:txBody>
      </p:sp>
      <p:sp>
        <p:nvSpPr>
          <p:cNvPr id="9" name="TextBox 8"/>
          <p:cNvSpPr txBox="1"/>
          <p:nvPr/>
        </p:nvSpPr>
        <p:spPr>
          <a:xfrm>
            <a:off x="236484" y="3499945"/>
            <a:ext cx="6769434" cy="2862322"/>
          </a:xfrm>
          <a:prstGeom prst="rect">
            <a:avLst/>
          </a:prstGeom>
          <a:noFill/>
        </p:spPr>
        <p:txBody>
          <a:bodyPr wrap="square" rtlCol="0">
            <a:spAutoFit/>
          </a:bodyPr>
          <a:lstStyle/>
          <a:p>
            <a:pPr marL="342900" indent="-342900">
              <a:buFont typeface="+mj-lt"/>
              <a:buAutoNum type="arabicPeriod"/>
            </a:pPr>
            <a:r>
              <a:rPr lang="en-US" dirty="0"/>
              <a:t>Separate the words from a string into individual terms.</a:t>
            </a:r>
          </a:p>
          <a:p>
            <a:pPr marL="342900" indent="-342900">
              <a:buFont typeface="+mj-lt"/>
              <a:buAutoNum type="arabicPeriod"/>
            </a:pPr>
            <a:endParaRPr lang="en-US" dirty="0"/>
          </a:p>
          <a:p>
            <a:pPr marL="342900" indent="-342900">
              <a:buFont typeface="+mj-lt"/>
              <a:buAutoNum type="arabicPeriod"/>
            </a:pPr>
            <a:r>
              <a:rPr lang="en-US" dirty="0"/>
              <a:t>Look those words up in a dictionary to find words not recognized/found (considered possibly misspelled).</a:t>
            </a:r>
          </a:p>
          <a:p>
            <a:pPr marL="342900" indent="-342900">
              <a:buFont typeface="+mj-lt"/>
              <a:buAutoNum type="arabicPeriod"/>
            </a:pPr>
            <a:endParaRPr lang="en-US" dirty="0"/>
          </a:p>
          <a:p>
            <a:pPr marL="342900" indent="-342900">
              <a:buFont typeface="+mj-lt"/>
              <a:buAutoNum type="arabicPeriod"/>
            </a:pPr>
            <a:r>
              <a:rPr lang="en-US" dirty="0"/>
              <a:t>These misses (possible misspellings) will be what is looked up for suggested replacements and top “n” terms returns. It uses “string distance” the number of characters needed to change the unknown into the known word in the dictionary.</a:t>
            </a:r>
          </a:p>
          <a:p>
            <a:endParaRPr lang="en-US" dirty="0"/>
          </a:p>
        </p:txBody>
      </p:sp>
      <p:cxnSp>
        <p:nvCxnSpPr>
          <p:cNvPr id="10" name="Straight Connector 9">
            <a:extLst>
              <a:ext uri="{FF2B5EF4-FFF2-40B4-BE49-F238E27FC236}">
                <a16:creationId xmlns:a16="http://schemas.microsoft.com/office/drawing/2014/main" id="{596EA9A9-9099-D14B-8ECE-AD7A1CA7464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84C0C8-65B2-5E46-A2B6-B82A941EFA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1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5883342"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hunspell</a:t>
            </a:r>
            <a:r>
              <a:rPr lang="en-US" dirty="0">
                <a:latin typeface="Consolas" panose="020B0609020204030204" pitchFamily="49" charset="0"/>
                <a:cs typeface="Consolas" panose="020B0609020204030204" pitchFamily="49" charset="0"/>
              </a:rPr>
              <a:t>) #https://hunspell.github.io</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6471151" y="1923393"/>
            <a:ext cx="1517723" cy="369332"/>
          </a:xfrm>
          <a:prstGeom prst="rect">
            <a:avLst/>
          </a:prstGeom>
          <a:solidFill>
            <a:srgbClr val="FFC000"/>
          </a:solidFill>
        </p:spPr>
        <p:txBody>
          <a:bodyPr wrap="none" rtlCol="0">
            <a:spAutoFit/>
          </a:bodyPr>
          <a:lstStyle/>
          <a:p>
            <a:r>
              <a:rPr lang="en-US" dirty="0"/>
              <a:t>Clunky to use!</a:t>
            </a:r>
          </a:p>
        </p:txBody>
      </p:sp>
      <p:sp>
        <p:nvSpPr>
          <p:cNvPr id="11" name="TextBox 10"/>
          <p:cNvSpPr txBox="1"/>
          <p:nvPr/>
        </p:nvSpPr>
        <p:spPr>
          <a:xfrm>
            <a:off x="236484" y="3499945"/>
            <a:ext cx="8623738" cy="1754326"/>
          </a:xfrm>
          <a:prstGeom prst="rect">
            <a:avLst/>
          </a:prstGeom>
          <a:noFill/>
        </p:spPr>
        <p:txBody>
          <a:bodyPr wrap="square" rtlCol="0">
            <a:spAutoFit/>
          </a:bodyPr>
          <a:lstStyle/>
          <a:p>
            <a:pPr marL="342900" indent="-342900">
              <a:buFont typeface="+mj-lt"/>
              <a:buAutoNum type="arabicPeriod"/>
            </a:pPr>
            <a:r>
              <a:rPr lang="en-US" dirty="0"/>
              <a:t>Check the terms (doesn’t always catch the terms as well as </a:t>
            </a:r>
            <a:r>
              <a:rPr lang="en-US" dirty="0" err="1"/>
              <a:t>qdap</a:t>
            </a:r>
            <a:r>
              <a:rPr lang="en-US" dirty="0"/>
              <a:t> in my </a:t>
            </a:r>
            <a:r>
              <a:rPr lang="en-US" dirty="0" err="1"/>
              <a:t>exp</a:t>
            </a:r>
            <a:r>
              <a:rPr lang="en-US" dirty="0"/>
              <a:t>)</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No way to get suggestions easily corrected and inserted!</a:t>
            </a:r>
          </a:p>
          <a:p>
            <a:endParaRPr lang="en-US" dirty="0"/>
          </a:p>
        </p:txBody>
      </p:sp>
      <p:sp>
        <p:nvSpPr>
          <p:cNvPr id="12" name="Rectangle 11">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Same spelling engine used for Chrome/Firefox etc.</a:t>
            </a:r>
          </a:p>
        </p:txBody>
      </p:sp>
      <p:cxnSp>
        <p:nvCxnSpPr>
          <p:cNvPr id="10" name="Straight Connector 9">
            <a:extLst>
              <a:ext uri="{FF2B5EF4-FFF2-40B4-BE49-F238E27FC236}">
                <a16:creationId xmlns:a16="http://schemas.microsoft.com/office/drawing/2014/main" id="{174C34CD-B5FB-1445-9557-03515CA0D2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CF92F-1761-7C44-9238-07CC444AB68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38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2879314" cy="646331"/>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Library(spelling) </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spell_check_text</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5125326" y="1792441"/>
            <a:ext cx="2753280" cy="923330"/>
          </a:xfrm>
          <a:prstGeom prst="rect">
            <a:avLst/>
          </a:prstGeom>
          <a:solidFill>
            <a:srgbClr val="FFC000"/>
          </a:solidFill>
        </p:spPr>
        <p:txBody>
          <a:bodyPr wrap="square" rtlCol="0">
            <a:spAutoFit/>
          </a:bodyPr>
          <a:lstStyle/>
          <a:p>
            <a:r>
              <a:rPr lang="en-US" dirty="0"/>
              <a:t>We will use in this course but </a:t>
            </a:r>
            <a:r>
              <a:rPr lang="en-US" dirty="0" err="1"/>
              <a:t>pg</a:t>
            </a:r>
            <a:r>
              <a:rPr lang="en-US" dirty="0"/>
              <a:t> 45 of the book has the </a:t>
            </a:r>
            <a:r>
              <a:rPr lang="en-US" dirty="0" err="1"/>
              <a:t>qdap</a:t>
            </a:r>
            <a:r>
              <a:rPr lang="en-US" dirty="0"/>
              <a:t> option</a:t>
            </a:r>
          </a:p>
        </p:txBody>
      </p:sp>
      <p:sp>
        <p:nvSpPr>
          <p:cNvPr id="11" name="TextBox 10"/>
          <p:cNvSpPr txBox="1"/>
          <p:nvPr/>
        </p:nvSpPr>
        <p:spPr>
          <a:xfrm>
            <a:off x="268015" y="3121573"/>
            <a:ext cx="8623738" cy="2031325"/>
          </a:xfrm>
          <a:prstGeom prst="rect">
            <a:avLst/>
          </a:prstGeom>
          <a:noFill/>
        </p:spPr>
        <p:txBody>
          <a:bodyPr wrap="square" rtlCol="0">
            <a:spAutoFit/>
          </a:bodyPr>
          <a:lstStyle/>
          <a:p>
            <a:pPr marL="342900" indent="-342900">
              <a:buFont typeface="+mj-lt"/>
              <a:buAutoNum type="arabicPeriod"/>
            </a:pPr>
            <a:r>
              <a:rPr lang="en-US" dirty="0"/>
              <a:t>Check the terms</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Organize the suggestions into a lexicon </a:t>
            </a:r>
          </a:p>
          <a:p>
            <a:pPr marL="342900" indent="-342900">
              <a:buFont typeface="+mj-lt"/>
              <a:buAutoNum type="arabicPeriod"/>
            </a:pPr>
            <a:endParaRPr lang="en-US" dirty="0"/>
          </a:p>
          <a:p>
            <a:pPr marL="342900" indent="-342900">
              <a:buFont typeface="+mj-lt"/>
              <a:buAutoNum type="arabicPeriod"/>
            </a:pPr>
            <a:r>
              <a:rPr lang="en-US" dirty="0"/>
              <a:t>Use a global substitution (</a:t>
            </a:r>
            <a:r>
              <a:rPr lang="en-US" dirty="0" err="1"/>
              <a:t>gsub</a:t>
            </a:r>
            <a:r>
              <a:rPr lang="en-US" dirty="0"/>
              <a:t>) to correct identified misspellings</a:t>
            </a:r>
          </a:p>
        </p:txBody>
      </p:sp>
      <p:sp>
        <p:nvSpPr>
          <p:cNvPr id="12" name="Rectangle 11">
            <a:extLst>
              <a:ext uri="{FF2B5EF4-FFF2-40B4-BE49-F238E27FC236}">
                <a16:creationId xmlns:a16="http://schemas.microsoft.com/office/drawing/2014/main" id="{CE6549BB-6AF5-468A-8D72-A45EED7452EF}"/>
              </a:ext>
            </a:extLst>
          </p:cNvPr>
          <p:cNvSpPr/>
          <p:nvPr/>
        </p:nvSpPr>
        <p:spPr>
          <a:xfrm>
            <a:off x="228600" y="5455587"/>
            <a:ext cx="8686800" cy="472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Still uses the benefit of </a:t>
            </a:r>
            <a:r>
              <a:rPr lang="en-US" dirty="0" err="1">
                <a:solidFill>
                  <a:schemeClr val="bg1"/>
                </a:solidFill>
              </a:rPr>
              <a:t>hunspell</a:t>
            </a:r>
            <a:r>
              <a:rPr lang="en-US" dirty="0">
                <a:solidFill>
                  <a:schemeClr val="bg1"/>
                </a:solidFill>
              </a:rPr>
              <a:t> but is easier to interact with.  </a:t>
            </a:r>
          </a:p>
        </p:txBody>
      </p:sp>
      <p:cxnSp>
        <p:nvCxnSpPr>
          <p:cNvPr id="10" name="Straight Connector 9">
            <a:extLst>
              <a:ext uri="{FF2B5EF4-FFF2-40B4-BE49-F238E27FC236}">
                <a16:creationId xmlns:a16="http://schemas.microsoft.com/office/drawing/2014/main" id="{1E1D199A-FC2C-014D-961F-D31B0E03CD8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A832B3-A5A1-694E-A5A4-7A7B7724832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354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a:xfrm>
            <a:off x="0" y="318234"/>
            <a:ext cx="8515350" cy="591477"/>
          </a:xfrm>
        </p:spPr>
        <p:txBody>
          <a:bodyPr/>
          <a:lstStyle/>
          <a:p>
            <a:r>
              <a:rPr lang="en-US" sz="2800" dirty="0"/>
              <a:t>Too much coffee!</a:t>
            </a:r>
            <a:r>
              <a:rPr lang="en-US" sz="2800" b="1" dirty="0"/>
              <a:t> Open </a:t>
            </a:r>
            <a:r>
              <a:rPr lang="en-US" sz="2800" dirty="0"/>
              <a:t>﻿</a:t>
            </a:r>
            <a:r>
              <a:rPr lang="en-US" sz="2800" dirty="0" err="1"/>
              <a:t>G_spellCheck_examples.R</a:t>
            </a:r>
            <a:br>
              <a:rPr lang="en-US" sz="2800" dirty="0"/>
            </a:b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Identify and correct misspelled words in a text vector.</a:t>
            </a:r>
          </a:p>
        </p:txBody>
      </p:sp>
      <p:pic>
        <p:nvPicPr>
          <p:cNvPr id="5122" name="Picture 2" descr="Image result for too much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278" y="1725097"/>
            <a:ext cx="2131444" cy="353393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135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a:xfrm>
            <a:off x="0" y="318234"/>
            <a:ext cx="8515350" cy="591477"/>
          </a:xfrm>
        </p:spPr>
        <p:txBody>
          <a:bodyPr/>
          <a:lstStyle/>
          <a:p>
            <a:r>
              <a:rPr lang="en-US" sz="2800" dirty="0"/>
              <a:t>How about some additional strings?  Yippee!!</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FF571F-07A2-F544-B376-7CE08D7387A8}"/>
              </a:ext>
            </a:extLst>
          </p:cNvPr>
          <p:cNvSpPr txBox="1"/>
          <p:nvPr/>
        </p:nvSpPr>
        <p:spPr>
          <a:xfrm>
            <a:off x="296884" y="1603169"/>
            <a:ext cx="3132909" cy="369332"/>
          </a:xfrm>
          <a:prstGeom prst="rect">
            <a:avLst/>
          </a:prstGeom>
          <a:noFill/>
        </p:spPr>
        <p:txBody>
          <a:bodyPr wrap="none" rtlCol="0">
            <a:spAutoFit/>
          </a:bodyPr>
          <a:lstStyle/>
          <a:p>
            <a:r>
              <a:rPr lang="en-US" dirty="0" err="1"/>
              <a:t>H_more_string_manipulation.R</a:t>
            </a:r>
            <a:endParaRPr lang="en-US" dirty="0"/>
          </a:p>
        </p:txBody>
      </p:sp>
      <p:pic>
        <p:nvPicPr>
          <p:cNvPr id="6" name="Picture 5">
            <a:extLst>
              <a:ext uri="{FF2B5EF4-FFF2-40B4-BE49-F238E27FC236}">
                <a16:creationId xmlns:a16="http://schemas.microsoft.com/office/drawing/2014/main" id="{E69103CE-72B5-3248-B704-E3AD01645FF2}"/>
              </a:ext>
            </a:extLst>
          </p:cNvPr>
          <p:cNvPicPr>
            <a:picLocks noChangeAspect="1"/>
          </p:cNvPicPr>
          <p:nvPr/>
        </p:nvPicPr>
        <p:blipFill>
          <a:blip r:embed="rId2"/>
          <a:stretch>
            <a:fillRect/>
          </a:stretch>
        </p:blipFill>
        <p:spPr>
          <a:xfrm>
            <a:off x="862149" y="2635249"/>
            <a:ext cx="4979851" cy="3112407"/>
          </a:xfrm>
          <a:prstGeom prst="rect">
            <a:avLst/>
          </a:prstGeom>
        </p:spPr>
      </p:pic>
    </p:spTree>
    <p:extLst>
      <p:ext uri="{BB962C8B-B14F-4D97-AF65-F5344CB8AC3E}">
        <p14:creationId xmlns:p14="http://schemas.microsoft.com/office/powerpoint/2010/main" val="73631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9" name="Straight Connector 8">
            <a:extLst>
              <a:ext uri="{FF2B5EF4-FFF2-40B4-BE49-F238E27FC236}">
                <a16:creationId xmlns:a16="http://schemas.microsoft.com/office/drawing/2014/main" id="{280AF753-6A2F-0B4F-98DD-526E39EBEF7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A7AF44-8B20-7B47-8123-3E71C834AC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73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905770"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2482076"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2692467"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2482076"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6" name="Straight Connector 25">
            <a:extLst>
              <a:ext uri="{FF2B5EF4-FFF2-40B4-BE49-F238E27FC236}">
                <a16:creationId xmlns:a16="http://schemas.microsoft.com/office/drawing/2014/main" id="{86CE416D-5AC6-2546-9C37-78DD095B6BF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FFB654-64EE-6D4F-9E8B-3A1F9FB1297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3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Bag of Words “Lebron James hit a tough shot.</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grpSp>
        <p:nvGrpSpPr>
          <p:cNvPr id="7" name="Group 6"/>
          <p:cNvGrpSpPr/>
          <p:nvPr/>
        </p:nvGrpSpPr>
        <p:grpSpPr>
          <a:xfrm>
            <a:off x="1049382" y="1546428"/>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1671" y="1096219"/>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7" name="Straight Connector 16"/>
          <p:cNvCxnSpPr/>
          <p:nvPr/>
        </p:nvCxnSpPr>
        <p:spPr>
          <a:xfrm>
            <a:off x="4587766" y="1523694"/>
            <a:ext cx="0" cy="36260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98895" y="2154314"/>
            <a:ext cx="4545106" cy="2277547"/>
          </a:xfrm>
          <a:prstGeom prst="rect">
            <a:avLst/>
          </a:prstGeom>
          <a:noFill/>
        </p:spPr>
        <p:txBody>
          <a:bodyPr wrap="square" rtlCol="0">
            <a:spAutoFit/>
          </a:bodyPr>
          <a:lstStyle/>
          <a:p>
            <a:r>
              <a:rPr lang="en-US" sz="1600" dirty="0"/>
              <a:t>Example Text Changes:</a:t>
            </a:r>
          </a:p>
          <a:p>
            <a:pPr marL="742950" lvl="1" indent="-285750">
              <a:buFont typeface="Arial" panose="020B0604020202020204" pitchFamily="34" charset="0"/>
              <a:buChar char="•"/>
            </a:pPr>
            <a:r>
              <a:rPr lang="en-US" sz="1600" b="1" dirty="0"/>
              <a:t>Capitalization</a:t>
            </a:r>
          </a:p>
          <a:p>
            <a:pPr marL="1200150" lvl="2" indent="-285750">
              <a:buFont typeface="Arial" panose="020B0604020202020204" pitchFamily="34" charset="0"/>
              <a:buChar char="•"/>
            </a:pPr>
            <a:r>
              <a:rPr lang="en-US" sz="1600" dirty="0"/>
              <a:t>Coffee = coffee</a:t>
            </a:r>
          </a:p>
          <a:p>
            <a:pPr marL="742950" lvl="1" indent="-285750">
              <a:buFont typeface="Arial" panose="020B0604020202020204" pitchFamily="34" charset="0"/>
              <a:buChar char="•"/>
            </a:pPr>
            <a:r>
              <a:rPr lang="en-US" sz="1600" b="1" dirty="0"/>
              <a:t>Punctuation</a:t>
            </a:r>
          </a:p>
          <a:p>
            <a:pPr marL="1200150" lvl="2" indent="-285750">
              <a:buFont typeface="Arial" panose="020B0604020202020204" pitchFamily="34" charset="0"/>
              <a:buChar char="•"/>
            </a:pPr>
            <a:r>
              <a:rPr lang="en-US" sz="1600" dirty="0"/>
              <a:t>shot. = shot</a:t>
            </a:r>
          </a:p>
          <a:p>
            <a:pPr marL="742950" lvl="1" indent="-285750">
              <a:buFont typeface="Arial" panose="020B0604020202020204" pitchFamily="34" charset="0"/>
              <a:buChar char="•"/>
            </a:pPr>
            <a:r>
              <a:rPr lang="en-US" sz="1600" b="1" dirty="0"/>
              <a:t>Numbers</a:t>
            </a:r>
          </a:p>
          <a:p>
            <a:pPr marL="1200150" lvl="2" indent="-285750">
              <a:buFont typeface="Arial" panose="020B0604020202020204" pitchFamily="34" charset="0"/>
              <a:buChar char="•"/>
            </a:pPr>
            <a:r>
              <a:rPr lang="en-US" sz="1600" dirty="0"/>
              <a:t>One = 1 </a:t>
            </a:r>
            <a:r>
              <a:rPr lang="en-US" sz="1600" i="1" dirty="0"/>
              <a:t>or removed</a:t>
            </a:r>
          </a:p>
          <a:p>
            <a:pPr marL="742950" lvl="1" indent="-285750">
              <a:buFont typeface="Arial" panose="020B0604020202020204" pitchFamily="34" charset="0"/>
              <a:buChar char="•"/>
            </a:pPr>
            <a:r>
              <a:rPr lang="en-US" sz="1600" b="1" dirty="0" err="1"/>
              <a:t>Stopwords</a:t>
            </a:r>
            <a:endParaRPr lang="en-US" sz="1600" b="1" dirty="0"/>
          </a:p>
          <a:p>
            <a:pPr marL="868363" lvl="2" indent="-93663">
              <a:buFont typeface="Arial" panose="020B0604020202020204" pitchFamily="34" charset="0"/>
              <a:buChar char="•"/>
            </a:pPr>
            <a:r>
              <a:rPr lang="en-US" sz="1400" dirty="0"/>
              <a:t>Remove non-informative terms </a:t>
            </a:r>
            <a:r>
              <a:rPr lang="en-US" sz="1400" dirty="0" err="1"/>
              <a:t>ie</a:t>
            </a:r>
            <a:r>
              <a:rPr lang="en-US" sz="1400" dirty="0"/>
              <a:t> “and” “the”</a:t>
            </a:r>
          </a:p>
        </p:txBody>
      </p:sp>
      <p:sp>
        <p:nvSpPr>
          <p:cNvPr id="20" name="Rectangle 19"/>
          <p:cNvSpPr/>
          <p:nvPr/>
        </p:nvSpPr>
        <p:spPr>
          <a:xfrm>
            <a:off x="4663464" y="1106729"/>
            <a:ext cx="4243387" cy="8583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Information is extracted based on frequency or weighting.  Steps are taken to aid aggregation.</a:t>
            </a:r>
          </a:p>
        </p:txBody>
      </p:sp>
      <p:cxnSp>
        <p:nvCxnSpPr>
          <p:cNvPr id="19" name="Straight Connector 18">
            <a:extLst>
              <a:ext uri="{FF2B5EF4-FFF2-40B4-BE49-F238E27FC236}">
                <a16:creationId xmlns:a16="http://schemas.microsoft.com/office/drawing/2014/main" id="{CEB27303-9A8E-0542-BEE6-A3876301640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8C51E-FC2D-5E46-812A-FE6A7ECA12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0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957699"/>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sp>
        <p:nvSpPr>
          <p:cNvPr id="18" name="Rectangle 17"/>
          <p:cNvSpPr/>
          <p:nvPr/>
        </p:nvSpPr>
        <p:spPr>
          <a:xfrm>
            <a:off x="549104" y="5565227"/>
            <a:ext cx="8045792" cy="4256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6/12/23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29</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71" y="306669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324" y="1972390"/>
            <a:ext cx="1178015" cy="369332"/>
          </a:xfrm>
          <a:prstGeom prst="rect">
            <a:avLst/>
          </a:prstGeom>
          <a:noFill/>
        </p:spPr>
        <p:txBody>
          <a:bodyPr wrap="none" rtlCol="0">
            <a:spAutoFit/>
          </a:bodyPr>
          <a:lstStyle/>
          <a:p>
            <a:r>
              <a:rPr lang="en-US" b="1" u="sng" dirty="0"/>
              <a:t>Document</a:t>
            </a:r>
          </a:p>
        </p:txBody>
      </p:sp>
      <p:sp>
        <p:nvSpPr>
          <p:cNvPr id="21" name="TextBox 20"/>
          <p:cNvSpPr txBox="1"/>
          <p:nvPr/>
        </p:nvSpPr>
        <p:spPr>
          <a:xfrm>
            <a:off x="3464451" y="1972390"/>
            <a:ext cx="843501" cy="369332"/>
          </a:xfrm>
          <a:prstGeom prst="rect">
            <a:avLst/>
          </a:prstGeom>
          <a:noFill/>
        </p:spPr>
        <p:txBody>
          <a:bodyPr wrap="none" rtlCol="0">
            <a:spAutoFit/>
          </a:bodyPr>
          <a:lstStyle/>
          <a:p>
            <a:r>
              <a:rPr lang="en-US" b="1" u="sng" dirty="0"/>
              <a:t>Corpus</a:t>
            </a:r>
          </a:p>
        </p:txBody>
      </p:sp>
      <p:sp>
        <p:nvSpPr>
          <p:cNvPr id="22" name="TextBox 21"/>
          <p:cNvSpPr txBox="1"/>
          <p:nvPr/>
        </p:nvSpPr>
        <p:spPr>
          <a:xfrm>
            <a:off x="6609161" y="1972390"/>
            <a:ext cx="949042" cy="369332"/>
          </a:xfrm>
          <a:prstGeom prst="rect">
            <a:avLst/>
          </a:prstGeom>
          <a:noFill/>
        </p:spPr>
        <p:txBody>
          <a:bodyPr wrap="none" rtlCol="0">
            <a:spAutoFit/>
          </a:bodyPr>
          <a:lstStyle/>
          <a:p>
            <a:r>
              <a:rPr lang="en-US" b="1" u="sng" dirty="0"/>
              <a:t>Corpora</a:t>
            </a:r>
          </a:p>
        </p:txBody>
      </p:sp>
      <p:grpSp>
        <p:nvGrpSpPr>
          <p:cNvPr id="31" name="Group 30"/>
          <p:cNvGrpSpPr/>
          <p:nvPr/>
        </p:nvGrpSpPr>
        <p:grpSpPr>
          <a:xfrm>
            <a:off x="3011215" y="281453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817477" y="247031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Connector 65">
            <a:extLst>
              <a:ext uri="{FF2B5EF4-FFF2-40B4-BE49-F238E27FC236}">
                <a16:creationId xmlns:a16="http://schemas.microsoft.com/office/drawing/2014/main" id="{3EA9CBFC-BB36-FD49-81A5-0192359DEA6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40A4B6-F866-8444-B5A4-786E3A30E1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14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6/12/23</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3</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2" name="Straight Connector 11">
            <a:extLst>
              <a:ext uri="{FF2B5EF4-FFF2-40B4-BE49-F238E27FC236}">
                <a16:creationId xmlns:a16="http://schemas.microsoft.com/office/drawing/2014/main" id="{86F9FA7C-8B04-7C4E-8091-03D7FE03FF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C3DF7C-39DF-AD4E-A0AD-644480037B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097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Corpora Examples</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6/12/23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805" y="320116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867" y="1098330"/>
            <a:ext cx="881973" cy="369332"/>
          </a:xfrm>
          <a:prstGeom prst="rect">
            <a:avLst/>
          </a:prstGeom>
          <a:noFill/>
        </p:spPr>
        <p:txBody>
          <a:bodyPr wrap="none" rtlCol="0">
            <a:spAutoFit/>
          </a:bodyPr>
          <a:lstStyle/>
          <a:p>
            <a:r>
              <a:rPr lang="en-US" b="1" u="sng" dirty="0"/>
              <a:t>Hamlet</a:t>
            </a:r>
          </a:p>
        </p:txBody>
      </p:sp>
      <p:sp>
        <p:nvSpPr>
          <p:cNvPr id="21" name="TextBox 20"/>
          <p:cNvSpPr txBox="1"/>
          <p:nvPr/>
        </p:nvSpPr>
        <p:spPr>
          <a:xfrm>
            <a:off x="2899675" y="1057989"/>
            <a:ext cx="2424446" cy="369332"/>
          </a:xfrm>
          <a:prstGeom prst="rect">
            <a:avLst/>
          </a:prstGeom>
          <a:noFill/>
        </p:spPr>
        <p:txBody>
          <a:bodyPr wrap="none" rtlCol="0">
            <a:spAutoFit/>
          </a:bodyPr>
          <a:lstStyle/>
          <a:p>
            <a:r>
              <a:rPr lang="en-US" b="1" u="sng" dirty="0"/>
              <a:t>All </a:t>
            </a:r>
            <a:r>
              <a:rPr lang="en-US" b="1" u="sng" dirty="0" err="1"/>
              <a:t>Shakespearn</a:t>
            </a:r>
            <a:r>
              <a:rPr lang="en-US" b="1" u="sng" dirty="0"/>
              <a:t> Works</a:t>
            </a:r>
          </a:p>
        </p:txBody>
      </p:sp>
      <p:sp>
        <p:nvSpPr>
          <p:cNvPr id="22" name="TextBox 21"/>
          <p:cNvSpPr txBox="1"/>
          <p:nvPr/>
        </p:nvSpPr>
        <p:spPr>
          <a:xfrm>
            <a:off x="6075373" y="1031095"/>
            <a:ext cx="2372637" cy="646331"/>
          </a:xfrm>
          <a:prstGeom prst="rect">
            <a:avLst/>
          </a:prstGeom>
          <a:noFill/>
        </p:spPr>
        <p:txBody>
          <a:bodyPr wrap="none" rtlCol="0">
            <a:spAutoFit/>
          </a:bodyPr>
          <a:lstStyle/>
          <a:p>
            <a:pPr algn="ctr"/>
            <a:r>
              <a:rPr lang="en-US" b="1" u="sng" dirty="0"/>
              <a:t>Shakespeare, Chaucer, </a:t>
            </a:r>
          </a:p>
          <a:p>
            <a:pPr algn="ctr"/>
            <a:r>
              <a:rPr lang="en-US" b="1" u="sng" dirty="0"/>
              <a:t>Alcott &amp; Dickens</a:t>
            </a:r>
          </a:p>
        </p:txBody>
      </p:sp>
      <p:grpSp>
        <p:nvGrpSpPr>
          <p:cNvPr id="31" name="Group 30"/>
          <p:cNvGrpSpPr/>
          <p:nvPr/>
        </p:nvGrpSpPr>
        <p:grpSpPr>
          <a:xfrm>
            <a:off x="3236912" y="294900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000135" y="260478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0C1B7111-A592-9C4F-B4B9-830A5373BD43}"/>
              </a:ext>
            </a:extLst>
          </p:cNvPr>
          <p:cNvSpPr txBox="1"/>
          <p:nvPr/>
        </p:nvSpPr>
        <p:spPr>
          <a:xfrm>
            <a:off x="6389049" y="1909482"/>
            <a:ext cx="1745285" cy="523220"/>
          </a:xfrm>
          <a:prstGeom prst="rect">
            <a:avLst/>
          </a:prstGeom>
          <a:noFill/>
        </p:spPr>
        <p:txBody>
          <a:bodyPr wrap="none" rtlCol="0">
            <a:spAutoFit/>
          </a:bodyPr>
          <a:lstStyle/>
          <a:p>
            <a:pPr algn="ctr"/>
            <a:r>
              <a:rPr lang="en-US" sz="1400" dirty="0"/>
              <a:t>Inter-subject/author</a:t>
            </a:r>
          </a:p>
          <a:p>
            <a:pPr algn="ctr"/>
            <a:r>
              <a:rPr lang="en-US" sz="1400" dirty="0"/>
              <a:t>Comparative Analysis</a:t>
            </a:r>
          </a:p>
        </p:txBody>
      </p:sp>
      <p:sp>
        <p:nvSpPr>
          <p:cNvPr id="67" name="TextBox 66">
            <a:extLst>
              <a:ext uri="{FF2B5EF4-FFF2-40B4-BE49-F238E27FC236}">
                <a16:creationId xmlns:a16="http://schemas.microsoft.com/office/drawing/2014/main" id="{78E1CAAC-5EA7-C246-A70A-DC1BBBF63BC1}"/>
              </a:ext>
            </a:extLst>
          </p:cNvPr>
          <p:cNvSpPr txBox="1"/>
          <p:nvPr/>
        </p:nvSpPr>
        <p:spPr>
          <a:xfrm>
            <a:off x="3348806" y="1909482"/>
            <a:ext cx="1526187" cy="523220"/>
          </a:xfrm>
          <a:prstGeom prst="rect">
            <a:avLst/>
          </a:prstGeom>
          <a:noFill/>
        </p:spPr>
        <p:txBody>
          <a:bodyPr wrap="none" rtlCol="0">
            <a:spAutoFit/>
          </a:bodyPr>
          <a:lstStyle/>
          <a:p>
            <a:pPr algn="ctr"/>
            <a:r>
              <a:rPr lang="en-US" sz="1400" dirty="0"/>
              <a:t>Intra-subject </a:t>
            </a:r>
          </a:p>
          <a:p>
            <a:pPr algn="ctr"/>
            <a:r>
              <a:rPr lang="en-US" sz="1400" dirty="0"/>
              <a:t>Collective Analysis</a:t>
            </a:r>
          </a:p>
        </p:txBody>
      </p:sp>
      <p:sp>
        <p:nvSpPr>
          <p:cNvPr id="68" name="TextBox 67">
            <a:extLst>
              <a:ext uri="{FF2B5EF4-FFF2-40B4-BE49-F238E27FC236}">
                <a16:creationId xmlns:a16="http://schemas.microsoft.com/office/drawing/2014/main" id="{6A909342-D05D-9E4A-B40A-A28720C12576}"/>
              </a:ext>
            </a:extLst>
          </p:cNvPr>
          <p:cNvSpPr txBox="1"/>
          <p:nvPr/>
        </p:nvSpPr>
        <p:spPr>
          <a:xfrm>
            <a:off x="649499" y="1909482"/>
            <a:ext cx="1368708" cy="523220"/>
          </a:xfrm>
          <a:prstGeom prst="rect">
            <a:avLst/>
          </a:prstGeom>
          <a:noFill/>
        </p:spPr>
        <p:txBody>
          <a:bodyPr wrap="none" rtlCol="0">
            <a:spAutoFit/>
          </a:bodyPr>
          <a:lstStyle/>
          <a:p>
            <a:pPr algn="ctr"/>
            <a:r>
              <a:rPr lang="en-US" sz="1400" dirty="0"/>
              <a:t>Intra-document </a:t>
            </a:r>
          </a:p>
          <a:p>
            <a:pPr algn="ctr"/>
            <a:r>
              <a:rPr lang="en-US" sz="1400" dirty="0"/>
              <a:t>Analysis</a:t>
            </a:r>
          </a:p>
        </p:txBody>
      </p:sp>
      <p:cxnSp>
        <p:nvCxnSpPr>
          <p:cNvPr id="69" name="Straight Connector 68">
            <a:extLst>
              <a:ext uri="{FF2B5EF4-FFF2-40B4-BE49-F238E27FC236}">
                <a16:creationId xmlns:a16="http://schemas.microsoft.com/office/drawing/2014/main" id="{A2455D84-C139-3B42-9520-9F266403E2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A5F2A1E-2295-724A-9EEF-2FF413A2D27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66" grpId="0"/>
      <p:bldP spid="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tm_map</a:t>
              </a:r>
              <a:r>
                <a:rPr lang="en-US" sz="24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6/12/23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04EBDC4-64DA-2E46-827D-3BD5ACC68F23}"/>
              </a:ext>
            </a:extLst>
          </p:cNvPr>
          <p:cNvSpPr/>
          <p:nvPr/>
        </p:nvSpPr>
        <p:spPr>
          <a:xfrm>
            <a:off x="501808" y="5423343"/>
            <a:ext cx="8045792"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b="1" dirty="0" err="1">
                <a:ea typeface="Arial Unicode MS" panose="020B0604020202020204" pitchFamily="34" charset="-128"/>
                <a:cs typeface="Arial Unicode MS" panose="020B0604020202020204" pitchFamily="34" charset="-128"/>
              </a:rPr>
              <a:t>getTransformations</a:t>
            </a:r>
            <a:r>
              <a:rPr lang="en-US" sz="1600" b="1" dirty="0">
                <a:ea typeface="Arial Unicode MS" panose="020B0604020202020204" pitchFamily="34" charset="-128"/>
                <a:cs typeface="Arial Unicode MS" panose="020B0604020202020204" pitchFamily="34" charset="-128"/>
              </a:rPr>
              <a:t>() </a:t>
            </a:r>
            <a:r>
              <a:rPr lang="en-US" sz="1600" dirty="0">
                <a:ea typeface="Arial Unicode MS" panose="020B0604020202020204" pitchFamily="34" charset="-128"/>
                <a:cs typeface="Arial Unicode MS" panose="020B0604020202020204" pitchFamily="34" charset="-128"/>
              </a:rPr>
              <a:t>will list all standard tm corpus transformations.</a:t>
            </a:r>
            <a:endParaRPr lang="en-US" sz="1600" kern="1200" dirty="0">
              <a:solidFill>
                <a:schemeClr val="bg1"/>
              </a:solidFill>
              <a:latin typeface="+mj-lt"/>
              <a:cs typeface="Arial Unicode MS" panose="020B0604020202020204" pitchFamily="34" charset="-128"/>
            </a:endParaRPr>
          </a:p>
        </p:txBody>
      </p:sp>
    </p:spTree>
    <p:extLst>
      <p:ext uri="{BB962C8B-B14F-4D97-AF65-F5344CB8AC3E}">
        <p14:creationId xmlns:p14="http://schemas.microsoft.com/office/powerpoint/2010/main" val="358257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065275"/>
            <a:ext cx="8122509" cy="580135"/>
            <a:chOff x="397125" y="725871"/>
            <a:chExt cx="8122509" cy="961498"/>
          </a:xfrm>
        </p:grpSpPr>
        <p:sp>
          <p:nvSpPr>
            <p:cNvPr id="9" name="TextBox 8"/>
            <p:cNvSpPr txBox="1"/>
            <p:nvPr/>
          </p:nvSpPr>
          <p:spPr>
            <a:xfrm>
              <a:off x="397125" y="725871"/>
              <a:ext cx="6317999" cy="307778"/>
            </a:xfrm>
            <a:prstGeom prst="rect">
              <a:avLst/>
            </a:prstGeom>
            <a:noFill/>
          </p:spPr>
          <p:txBody>
            <a:bodyPr wrap="square" rtlCol="0">
              <a:spAutoFit/>
            </a:bodyPr>
            <a:lstStyle/>
            <a:p>
              <a:pPr defTabSz="457200"/>
              <a:r>
                <a:rPr lang="en-US" sz="1400" dirty="0" err="1">
                  <a:latin typeface="+mj-lt"/>
                  <a:ea typeface="Arial Unicode MS" panose="020B0604020202020204" pitchFamily="34" charset="-128"/>
                  <a:cs typeface="Arial Unicode MS" panose="020B0604020202020204" pitchFamily="34" charset="-128"/>
                </a:rPr>
                <a:t>VCorpus</a:t>
              </a:r>
              <a:r>
                <a:rPr lang="en-US" sz="14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VCorpus</a:t>
              </a:r>
              <a:r>
                <a:rPr lang="en-US" sz="20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633481"/>
            <a:ext cx="8113984" cy="598724"/>
            <a:chOff x="405650" y="1892037"/>
            <a:chExt cx="8113984" cy="992308"/>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tm_map</a:t>
              </a:r>
              <a:r>
                <a:rPr lang="en-US" sz="20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1892037"/>
              <a:ext cx="4019370" cy="307777"/>
            </a:xfrm>
            <a:prstGeom prst="rect">
              <a:avLst/>
            </a:prstGeom>
            <a:noFill/>
          </p:spPr>
          <p:txBody>
            <a:bodyPr wrap="none" rtlCol="0">
              <a:spAutoFit/>
            </a:bodyPr>
            <a:lstStyle/>
            <a:p>
              <a:pPr defTabSz="457200"/>
              <a:r>
                <a:rPr lang="en-US" sz="1400" kern="1200" dirty="0" err="1">
                  <a:latin typeface="+mj-lt"/>
                  <a:ea typeface="Arial Unicode MS" panose="020B0604020202020204" pitchFamily="34" charset="-128"/>
                  <a:cs typeface="Arial Unicode MS" panose="020B0604020202020204" pitchFamily="34" charset="-128"/>
                </a:rPr>
                <a:t>tm_map</a:t>
              </a:r>
              <a:r>
                <a:rPr lang="en-US" sz="14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6" name="Rectangle 15"/>
          <p:cNvSpPr/>
          <p:nvPr/>
        </p:nvSpPr>
        <p:spPr>
          <a:xfrm>
            <a:off x="2525439" y="2933082"/>
            <a:ext cx="4663637"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6/12/23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1" name="TextBox 20"/>
          <p:cNvSpPr txBox="1"/>
          <p:nvPr/>
        </p:nvSpPr>
        <p:spPr>
          <a:xfrm>
            <a:off x="1036561" y="2351233"/>
            <a:ext cx="843501" cy="369332"/>
          </a:xfrm>
          <a:prstGeom prst="rect">
            <a:avLst/>
          </a:prstGeom>
          <a:noFill/>
        </p:spPr>
        <p:txBody>
          <a:bodyPr wrap="none" rtlCol="0">
            <a:spAutoFit/>
          </a:bodyPr>
          <a:lstStyle/>
          <a:p>
            <a:r>
              <a:rPr lang="en-US" b="1" u="sng" dirty="0"/>
              <a:t>Corpus</a:t>
            </a:r>
          </a:p>
        </p:txBody>
      </p:sp>
      <p:grpSp>
        <p:nvGrpSpPr>
          <p:cNvPr id="22" name="Group 21"/>
          <p:cNvGrpSpPr/>
          <p:nvPr/>
        </p:nvGrpSpPr>
        <p:grpSpPr>
          <a:xfrm>
            <a:off x="583325" y="2783467"/>
            <a:ext cx="1749972" cy="1450427"/>
            <a:chOff x="3011215" y="2948152"/>
            <a:chExt cx="1749972" cy="1450427"/>
          </a:xfrm>
        </p:grpSpPr>
        <p:grpSp>
          <p:nvGrpSpPr>
            <p:cNvPr id="25" name="Group 24"/>
            <p:cNvGrpSpPr/>
            <p:nvPr/>
          </p:nvGrpSpPr>
          <p:grpSpPr>
            <a:xfrm>
              <a:off x="3040118" y="3078216"/>
              <a:ext cx="1692166" cy="1190298"/>
              <a:chOff x="3066941" y="3042744"/>
              <a:chExt cx="1692166" cy="1190298"/>
            </a:xfrm>
          </p:grpSpPr>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ounded Rectangle 2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501808" y="5423343"/>
            <a:ext cx="6450321"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schemeClr val="bg1"/>
                </a:solidFill>
                <a:latin typeface="+mj-lt"/>
                <a:ea typeface="Arial Unicode MS" panose="020B0604020202020204" pitchFamily="34" charset="-128"/>
                <a:cs typeface="Arial Unicode MS" panose="020B0604020202020204" pitchFamily="34" charset="-128"/>
              </a:rPr>
              <a:t>content_transformer</a:t>
            </a:r>
            <a:r>
              <a:rPr lang="en-US" sz="1600" kern="1200" dirty="0">
                <a:solidFill>
                  <a:schemeClr val="bg1"/>
                </a:solidFill>
                <a:latin typeface="+mj-lt"/>
                <a:ea typeface="Arial Unicode MS" panose="020B0604020202020204" pitchFamily="34" charset="-128"/>
                <a:cs typeface="Arial Unicode MS" panose="020B0604020202020204" pitchFamily="34" charset="-128"/>
              </a:rPr>
              <a:t>(Function) is needed to modify a corpus for non-tm package functions</a:t>
            </a:r>
            <a:endParaRPr lang="en-US" sz="1600" kern="1200" dirty="0">
              <a:solidFill>
                <a:schemeClr val="bg1"/>
              </a:solidFill>
              <a:latin typeface="+mj-lt"/>
              <a:cs typeface="Arial Unicode MS" panose="020B0604020202020204" pitchFamily="34" charset="-128"/>
            </a:endParaRP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79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8" name="Rectangle 7"/>
          <p:cNvSpPr/>
          <p:nvPr/>
        </p:nvSpPr>
        <p:spPr>
          <a:xfrm>
            <a:off x="339371" y="1242942"/>
            <a:ext cx="8433675"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sp>
        <p:nvSpPr>
          <p:cNvPr id="11" name="Rectangle 10"/>
          <p:cNvSpPr/>
          <p:nvPr/>
        </p:nvSpPr>
        <p:spPr>
          <a:xfrm>
            <a:off x="342716" y="2055010"/>
            <a:ext cx="8440476" cy="123997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#1 to one</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#1</a:t>
            </a:r>
            <a:r>
              <a:rPr lang="en-US" sz="1600" baseline="30000" dirty="0">
                <a:solidFill>
                  <a:prstClr val="white"/>
                </a:solidFill>
                <a:latin typeface="Consolas" panose="020B0609020204030204" pitchFamily="49" charset="0"/>
                <a:cs typeface="Consolas" panose="020B0609020204030204" pitchFamily="49" charset="0"/>
              </a:rPr>
              <a:t>st</a:t>
            </a:r>
            <a:r>
              <a:rPr lang="en-US" sz="1600" dirty="0">
                <a:solidFill>
                  <a:prstClr val="white"/>
                </a:solidFill>
                <a:latin typeface="Consolas" panose="020B0609020204030204" pitchFamily="49" charset="0"/>
                <a:cs typeface="Consolas" panose="020B0609020204030204" pitchFamily="49" charset="0"/>
              </a:rPr>
              <a:t> to first</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a:t>
            </a:r>
          </a:p>
        </p:txBody>
      </p:sp>
      <p:sp>
        <p:nvSpPr>
          <p:cNvPr id="23" name="Rectangle 22"/>
          <p:cNvSpPr/>
          <p:nvPr/>
        </p:nvSpPr>
        <p:spPr>
          <a:xfrm>
            <a:off x="384575" y="5479094"/>
            <a:ext cx="8341175" cy="5638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prstClr val="white"/>
                </a:solidFill>
                <a:latin typeface="Consolas" panose="020B0609020204030204" pitchFamily="49" charset="0"/>
                <a:cs typeface="Consolas" panose="020B0609020204030204" pitchFamily="49" charset="0"/>
              </a:rPr>
              <a:t>tm_map</a:t>
            </a:r>
            <a:r>
              <a:rPr lang="en-US" sz="1600" kern="1200" dirty="0">
                <a:solidFill>
                  <a:prstClr val="white"/>
                </a:solidFill>
                <a:latin typeface="Consolas" panose="020B0609020204030204" pitchFamily="49" charset="0"/>
                <a:cs typeface="Consolas" panose="020B0609020204030204" pitchFamily="49" charset="0"/>
              </a:rPr>
              <a:t>(corpus, </a:t>
            </a:r>
            <a:r>
              <a:rPr lang="en-US" sz="1600" kern="1200" dirty="0" err="1">
                <a:solidFill>
                  <a:prstClr val="white"/>
                </a:solidFill>
                <a:latin typeface="Consolas" panose="020B0609020204030204" pitchFamily="49" charset="0"/>
                <a:cs typeface="Consolas" panose="020B0609020204030204" pitchFamily="49" charset="0"/>
              </a:rPr>
              <a:t>content_transformer</a:t>
            </a:r>
            <a:r>
              <a:rPr lang="en-US" sz="1600" kern="1200" dirty="0">
                <a:solidFill>
                  <a:prstClr val="white"/>
                </a:solidFill>
                <a:latin typeface="Consolas" panose="020B0609020204030204" pitchFamily="49" charset="0"/>
                <a:cs typeface="Consolas" panose="020B0609020204030204" pitchFamily="49" charset="0"/>
              </a:rPr>
              <a:t>(</a:t>
            </a:r>
            <a:r>
              <a:rPr lang="en-US" sz="1600" kern="1200" dirty="0" err="1">
                <a:solidFill>
                  <a:prstClr val="white"/>
                </a:solidFill>
                <a:latin typeface="Consolas" panose="020B0609020204030204" pitchFamily="49" charset="0"/>
                <a:cs typeface="Consolas" panose="020B0609020204030204" pitchFamily="49" charset="0"/>
              </a:rPr>
              <a:t>replace_abbreviation</a:t>
            </a:r>
            <a:r>
              <a:rPr lang="en-US" sz="1600" kern="1200" dirty="0">
                <a:solidFill>
                  <a:prstClr val="white"/>
                </a:solidFill>
                <a:latin typeface="Consolas" panose="020B0609020204030204" pitchFamily="49" charset="0"/>
                <a:cs typeface="Consolas" panose="020B0609020204030204" pitchFamily="49" charset="0"/>
              </a:rPr>
              <a:t>))</a:t>
            </a: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6/12/23</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0" name="Rectangle 19"/>
          <p:cNvSpPr/>
          <p:nvPr/>
        </p:nvSpPr>
        <p:spPr>
          <a:xfrm>
            <a:off x="2390969" y="4020202"/>
            <a:ext cx="6382078" cy="45836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replace_contractions</a:t>
            </a:r>
            <a:r>
              <a:rPr lang="en-US" sz="1400" kern="1200" dirty="0">
                <a:solidFill>
                  <a:schemeClr val="bg1"/>
                </a:solidFill>
                <a:latin typeface="Consolas" panose="020B0609020204030204" pitchFamily="49" charset="0"/>
                <a:cs typeface="Consolas" panose="020B0609020204030204" pitchFamily="49" charset="0"/>
              </a:rPr>
              <a:t>))</a:t>
            </a:r>
          </a:p>
        </p:txBody>
      </p:sp>
      <p:grpSp>
        <p:nvGrpSpPr>
          <p:cNvPr id="22" name="Group 21"/>
          <p:cNvGrpSpPr/>
          <p:nvPr/>
        </p:nvGrpSpPr>
        <p:grpSpPr>
          <a:xfrm>
            <a:off x="448855" y="3501263"/>
            <a:ext cx="1749972" cy="1450427"/>
            <a:chOff x="3011215" y="2948152"/>
            <a:chExt cx="1749972" cy="1450427"/>
          </a:xfrm>
        </p:grpSpPr>
        <p:grpSp>
          <p:nvGrpSpPr>
            <p:cNvPr id="27" name="Group 26"/>
            <p:cNvGrpSpPr/>
            <p:nvPr/>
          </p:nvGrpSpPr>
          <p:grpSpPr>
            <a:xfrm>
              <a:off x="3040118" y="3078216"/>
              <a:ext cx="1692166" cy="1190298"/>
              <a:chOff x="3066941" y="3042744"/>
              <a:chExt cx="1692166" cy="1190298"/>
            </a:xfrm>
          </p:grpSpPr>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ounded Rectangle 27"/>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0FD0FC9-2DA8-1D4F-939C-8BA61F59686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6DC89D-320E-164E-874B-795870802C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43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366877" y="2410048"/>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Rectangle 11"/>
          <p:cNvSpPr/>
          <p:nvPr/>
        </p:nvSpPr>
        <p:spPr>
          <a:xfrm>
            <a:off x="396240" y="5050572"/>
            <a:ext cx="8351520" cy="923330"/>
          </a:xfrm>
          <a:prstGeom prst="rect">
            <a:avLst/>
          </a:prstGeom>
          <a:solidFill>
            <a:schemeClr val="accent3"/>
          </a:solidFill>
        </p:spPr>
        <p:txBody>
          <a:bodyPr wrap="square">
            <a:spAutoFit/>
          </a:bodyPr>
          <a:lstStyle/>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 – fails if not utf-8</a:t>
            </a:r>
          </a:p>
          <a:p>
            <a:pPr defTabSz="457200"/>
            <a:r>
              <a:rPr lang="en-US"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 – fails if not utf-8</a:t>
            </a:r>
          </a:p>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 – fault tolerant!</a:t>
            </a:r>
          </a:p>
        </p:txBody>
      </p:sp>
      <p:cxnSp>
        <p:nvCxnSpPr>
          <p:cNvPr id="9" name="Straight Connector 8">
            <a:extLst>
              <a:ext uri="{FF2B5EF4-FFF2-40B4-BE49-F238E27FC236}">
                <a16:creationId xmlns:a16="http://schemas.microsoft.com/office/drawing/2014/main" id="{D585887A-F600-104E-9C8B-AB2FDD14138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937578-F52C-3F41-9976-2ACAC71EA46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58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9" name="Rectangle 8"/>
          <p:cNvSpPr/>
          <p:nvPr/>
        </p:nvSpPr>
        <p:spPr>
          <a:xfrm>
            <a:off x="432894" y="2296663"/>
            <a:ext cx="8269672" cy="2031325"/>
          </a:xfrm>
          <a:prstGeom prst="rect">
            <a:avLst/>
          </a:prstGeom>
          <a:solidFill>
            <a:schemeClr val="bg1">
              <a:lumMod val="85000"/>
            </a:schemeClr>
          </a:solidFill>
        </p:spPr>
        <p:txBody>
          <a:bodyPr wrap="square">
            <a:spAutoFit/>
          </a:bodyPr>
          <a:lstStyle/>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TextBox 11"/>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cleanCorpus</a:t>
            </a:r>
            <a:r>
              <a:rPr lang="en-US" sz="1800" kern="1200" dirty="0">
                <a:solidFill>
                  <a:schemeClr val="bg1"/>
                </a:solidFill>
                <a:latin typeface="+mj-lt"/>
                <a:ea typeface="Arial Unicode MS" panose="020B0604020202020204" pitchFamily="34" charset="-128"/>
                <a:cs typeface="Arial Unicode MS" panose="020B0604020202020204" pitchFamily="34" charset="-128"/>
              </a:rPr>
              <a:t>” is </a:t>
            </a:r>
            <a:r>
              <a:rPr lang="en-US" dirty="0">
                <a:solidFill>
                  <a:schemeClr val="bg1"/>
                </a:solidFill>
                <a:latin typeface="+mj-lt"/>
                <a:ea typeface="Arial Unicode MS" panose="020B0604020202020204" pitchFamily="34" charset="-128"/>
                <a:cs typeface="Arial Unicode MS" panose="020B0604020202020204" pitchFamily="34" charset="-128"/>
              </a:rPr>
              <a:t>a convenience wrapper for basic cleaning operations</a:t>
            </a:r>
            <a:endParaRPr lang="en-US" sz="1800" kern="1200" dirty="0">
              <a:solidFill>
                <a:schemeClr val="bg1"/>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D80536F-867D-AA42-938F-FE88DD75701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E05674-5D26-574E-A6CB-DC53E73EDB9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869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6/12/23</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D220A-75D1-0A4D-B83B-53FDA555180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D3F92F-6906-724B-860B-FEA72FE79A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4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7CB41-F543-545B-09AF-F2302F086C75}"/>
              </a:ext>
            </a:extLst>
          </p:cNvPr>
          <p:cNvSpPr>
            <a:spLocks noGrp="1"/>
          </p:cNvSpPr>
          <p:nvPr>
            <p:ph type="dt" sz="half" idx="10"/>
          </p:nvPr>
        </p:nvSpPr>
        <p:spPr/>
        <p:txBody>
          <a:bodyPr/>
          <a:lstStyle/>
          <a:p>
            <a:fld id="{7DB6E382-4F61-4E24-BE1A-377EC83D0E3A}" type="datetime1">
              <a:rPr lang="en-US" smtClean="0"/>
              <a:t>6/12/23</a:t>
            </a:fld>
            <a:endParaRPr lang="en-US"/>
          </a:p>
        </p:txBody>
      </p:sp>
      <p:sp>
        <p:nvSpPr>
          <p:cNvPr id="3" name="Slide Number Placeholder 2">
            <a:extLst>
              <a:ext uri="{FF2B5EF4-FFF2-40B4-BE49-F238E27FC236}">
                <a16:creationId xmlns:a16="http://schemas.microsoft.com/office/drawing/2014/main" id="{3BD06C9D-E14A-5853-AE88-61794EC08D57}"/>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4" name="Footer Placeholder 3">
            <a:extLst>
              <a:ext uri="{FF2B5EF4-FFF2-40B4-BE49-F238E27FC236}">
                <a16:creationId xmlns:a16="http://schemas.microsoft.com/office/drawing/2014/main" id="{1AAE7FB5-AF10-CAAF-389B-1AF13F284CF3}"/>
              </a:ext>
            </a:extLst>
          </p:cNvPr>
          <p:cNvSpPr>
            <a:spLocks noGrp="1"/>
          </p:cNvSpPr>
          <p:nvPr>
            <p:ph type="ftr" sz="quarter" idx="3"/>
          </p:nvPr>
        </p:nvSpPr>
        <p:spPr/>
        <p:txBody>
          <a:bodyPr/>
          <a:lstStyle/>
          <a:p>
            <a:r>
              <a:rPr lang="en-US"/>
              <a:t>Kwartler</a:t>
            </a:r>
            <a:endParaRPr lang="en-US" dirty="0"/>
          </a:p>
        </p:txBody>
      </p:sp>
      <p:sp>
        <p:nvSpPr>
          <p:cNvPr id="5" name="Title 2">
            <a:extLst>
              <a:ext uri="{FF2B5EF4-FFF2-40B4-BE49-F238E27FC236}">
                <a16:creationId xmlns:a16="http://schemas.microsoft.com/office/drawing/2014/main" id="{B3A40E26-97C8-C996-5679-A71E054D26B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Vector Source Example – no meta info</a:t>
            </a:r>
          </a:p>
        </p:txBody>
      </p:sp>
      <p:sp>
        <p:nvSpPr>
          <p:cNvPr id="7" name="Rectangle 6">
            <a:extLst>
              <a:ext uri="{FF2B5EF4-FFF2-40B4-BE49-F238E27FC236}">
                <a16:creationId xmlns:a16="http://schemas.microsoft.com/office/drawing/2014/main" id="{D213E9F0-96ED-E31D-9C74-484CDEAF4C59}"/>
              </a:ext>
            </a:extLst>
          </p:cNvPr>
          <p:cNvSpPr/>
          <p:nvPr/>
        </p:nvSpPr>
        <p:spPr>
          <a:xfrm>
            <a:off x="693157" y="1621404"/>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'$x'</a:t>
            </a:r>
            <a:endParaRPr lang="en-US" dirty="0">
              <a:solidFill>
                <a:schemeClr val="bg1"/>
              </a:solidFill>
            </a:endParaRPr>
          </a:p>
        </p:txBody>
      </p:sp>
      <p:pic>
        <p:nvPicPr>
          <p:cNvPr id="8" name="Picture 7">
            <a:extLst>
              <a:ext uri="{FF2B5EF4-FFF2-40B4-BE49-F238E27FC236}">
                <a16:creationId xmlns:a16="http://schemas.microsoft.com/office/drawing/2014/main" id="{42FC40D0-47FB-77F7-065C-424D1D0C9B29}"/>
              </a:ext>
            </a:extLst>
          </p:cNvPr>
          <p:cNvPicPr>
            <a:picLocks noChangeAspect="1"/>
          </p:cNvPicPr>
          <p:nvPr/>
        </p:nvPicPr>
        <p:blipFill>
          <a:blip r:embed="rId2"/>
          <a:stretch>
            <a:fillRect/>
          </a:stretch>
        </p:blipFill>
        <p:spPr>
          <a:xfrm>
            <a:off x="685800" y="2022764"/>
            <a:ext cx="5530028" cy="4730740"/>
          </a:xfrm>
          <a:prstGeom prst="rect">
            <a:avLst/>
          </a:prstGeom>
        </p:spPr>
      </p:pic>
    </p:spTree>
    <p:extLst>
      <p:ext uri="{BB962C8B-B14F-4D97-AF65-F5344CB8AC3E}">
        <p14:creationId xmlns:p14="http://schemas.microsoft.com/office/powerpoint/2010/main" val="49396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80475" y="5602365"/>
            <a:ext cx="8351520" cy="307777"/>
          </a:xfrm>
          <a:prstGeom prst="rect">
            <a:avLst/>
          </a:prstGeom>
          <a:solidFill>
            <a:schemeClr val="accent3"/>
          </a:solidFill>
        </p:spPr>
        <p:txBody>
          <a:bodyPr wrap="square">
            <a:spAutoFit/>
          </a:bodyPr>
          <a:lstStyle/>
          <a:p>
            <a:pPr defTabSz="457200"/>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Add channel specific stop words such as “lol” and “</a:t>
            </a:r>
            <a:r>
              <a:rPr lang="en-US" sz="14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smh</a:t>
            </a:r>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for social media</a:t>
            </a:r>
          </a:p>
        </p:txBody>
      </p:sp>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6" name="Rectangle 5"/>
          <p:cNvSpPr/>
          <p:nvPr/>
        </p:nvSpPr>
        <p:spPr>
          <a:xfrm>
            <a:off x="266786" y="2888928"/>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a:t>
            </a:r>
            <a:r>
              <a:rPr lang="en-US" dirty="0" err="1">
                <a:solidFill>
                  <a:schemeClr val="bg1"/>
                </a:solidFill>
                <a:latin typeface="Consolas" panose="020B0609020204030204" pitchFamily="49" charset="0"/>
                <a:cs typeface="Consolas" panose="020B0609020204030204" pitchFamily="49" charset="0"/>
              </a:rPr>
              <a:t>customStopwords</a:t>
            </a:r>
            <a:r>
              <a:rPr lang="en-US" dirty="0">
                <a:solidFill>
                  <a:schemeClr val="bg1"/>
                </a:solidFill>
              </a:rPr>
              <a:t>” combines vectors of words to remove from the corpus</a:t>
            </a:r>
          </a:p>
        </p:txBody>
      </p:sp>
      <p:cxnSp>
        <p:nvCxnSpPr>
          <p:cNvPr id="9" name="Straight Connector 8">
            <a:extLst>
              <a:ext uri="{FF2B5EF4-FFF2-40B4-BE49-F238E27FC236}">
                <a16:creationId xmlns:a16="http://schemas.microsoft.com/office/drawing/2014/main" id="{FB583E52-AD6E-154D-8338-3C070320417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86EEC2-A534-0748-B3FE-51E2FB3C372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1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11" name="Rectangle 10"/>
          <p:cNvSpPr/>
          <p:nvPr/>
        </p:nvSpPr>
        <p:spPr>
          <a:xfrm>
            <a:off x="111060" y="2136339"/>
            <a:ext cx="8939156" cy="1477328"/>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coffeeVector.csv</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9" name="Straight Connector 8">
            <a:extLst>
              <a:ext uri="{FF2B5EF4-FFF2-40B4-BE49-F238E27FC236}">
                <a16:creationId xmlns:a16="http://schemas.microsoft.com/office/drawing/2014/main" id="{EC914923-C831-274D-8DF6-68EBD2B8EB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6C32E5-B3EB-CD46-9D31-1809A0E2850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83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a:xfrm>
            <a:off x="157655" y="207471"/>
            <a:ext cx="8515350" cy="591477"/>
          </a:xfrm>
        </p:spPr>
        <p:txBody>
          <a:bodyPr/>
          <a:lstStyle/>
          <a:p>
            <a:r>
              <a:rPr lang="en-US" sz="2800" dirty="0"/>
              <a:t>Where can NLP &amp; Text Mining be used? </a:t>
            </a:r>
            <a:br>
              <a:rPr lang="en-US" sz="2800" dirty="0"/>
            </a:br>
            <a:r>
              <a:rPr lang="en-US" sz="2800" dirty="0"/>
              <a:t>Anywhere there are documents!</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32351" y="1416187"/>
            <a:ext cx="6704286" cy="4482826"/>
          </a:xfrm>
          <a:prstGeom prst="rect">
            <a:avLst/>
          </a:prstGeom>
          <a:noFill/>
          <a:ln>
            <a:noFill/>
          </a:ln>
        </p:spPr>
      </p:pic>
      <p:cxnSp>
        <p:nvCxnSpPr>
          <p:cNvPr id="7" name="Straight Connector 6">
            <a:extLst>
              <a:ext uri="{FF2B5EF4-FFF2-40B4-BE49-F238E27FC236}">
                <a16:creationId xmlns:a16="http://schemas.microsoft.com/office/drawing/2014/main" id="{704BED09-B5AC-8546-88FA-1EFF8A6DAF8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19B1A8-CA13-3445-9244-FA2279C2E71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76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Bag of Words: TERM DOCUMENT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237846"/>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4267905325"/>
              </p:ext>
            </p:extLst>
          </p:nvPr>
        </p:nvGraphicFramePr>
        <p:xfrm>
          <a:off x="2345177" y="201466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2354580" y="1647280"/>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cxnSp>
        <p:nvCxnSpPr>
          <p:cNvPr id="11" name="Straight Connector 10">
            <a:extLst>
              <a:ext uri="{FF2B5EF4-FFF2-40B4-BE49-F238E27FC236}">
                <a16:creationId xmlns:a16="http://schemas.microsoft.com/office/drawing/2014/main" id="{44F0817B-6BAD-EC40-87D7-D795C28443A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6636F-C081-094B-BB6D-5DF2465D595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987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Bag of Words: DOCUMENT TERM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116822"/>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nvGraphicFramePr>
        <p:xfrm>
          <a:off x="2815272" y="194546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2815272" y="156523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21" name="Rectangle 20">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cxnSp>
        <p:nvCxnSpPr>
          <p:cNvPr id="11" name="Straight Connector 10">
            <a:extLst>
              <a:ext uri="{FF2B5EF4-FFF2-40B4-BE49-F238E27FC236}">
                <a16:creationId xmlns:a16="http://schemas.microsoft.com/office/drawing/2014/main" id="{3C64F642-201F-5F40-8A54-4EFBCD307E5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D5C3A6-C26B-024D-8D99-F08EEE784ED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03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6/12/23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265477"/>
            <a:ext cx="76533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15980"/>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246850906"/>
              </p:ext>
            </p:extLst>
          </p:nvPr>
        </p:nvGraphicFramePr>
        <p:xfrm>
          <a:off x="5962071" y="2807807"/>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42047"/>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60353912"/>
              </p:ext>
            </p:extLst>
          </p:nvPr>
        </p:nvGraphicFramePr>
        <p:xfrm>
          <a:off x="628650" y="2807807"/>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27576"/>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cxnSp>
        <p:nvCxnSpPr>
          <p:cNvPr id="15" name="Straight Connector 14">
            <a:extLst>
              <a:ext uri="{FF2B5EF4-FFF2-40B4-BE49-F238E27FC236}">
                <a16:creationId xmlns:a16="http://schemas.microsoft.com/office/drawing/2014/main" id="{A61088DC-9085-DE47-80F0-5BF5D0DAB7C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7CF44E-2DF6-8C40-8F62-14D7C2619908}"/>
              </a:ext>
            </a:extLst>
          </p:cNvPr>
          <p:cNvCxnSpPr/>
          <p:nvPr/>
        </p:nvCxnSpPr>
        <p:spPr>
          <a:xfrm>
            <a:off x="7076661" y="5098866"/>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6/12/23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181314"/>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061306700"/>
              </p:ext>
            </p:extLst>
          </p:nvPr>
        </p:nvGraphicFramePr>
        <p:xfrm>
          <a:off x="5962071" y="2481280"/>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76965241"/>
              </p:ext>
            </p:extLst>
          </p:nvPr>
        </p:nvGraphicFramePr>
        <p:xfrm>
          <a:off x="365760" y="245588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08849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115520"/>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8" name="Straight Connector 17">
            <a:extLst>
              <a:ext uri="{FF2B5EF4-FFF2-40B4-BE49-F238E27FC236}">
                <a16:creationId xmlns:a16="http://schemas.microsoft.com/office/drawing/2014/main" id="{D6093F20-57C0-1545-AA84-2972EC74544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0ADFAC-F481-1046-A792-B3D120841A4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144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Let’s practice! Open ﻿</a:t>
            </a:r>
            <a:r>
              <a:rPr lang="en-US" sz="2800" dirty="0" err="1"/>
              <a:t>I_text_organization.R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6/12/23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44</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Rectangle 7">
            <a:extLst>
              <a:ext uri="{FF2B5EF4-FFF2-40B4-BE49-F238E27FC236}">
                <a16:creationId xmlns:a16="http://schemas.microsoft.com/office/drawing/2014/main" id="{5CCC3125-0793-4764-A090-AAD0A322BE20}"/>
              </a:ext>
            </a:extLst>
          </p:cNvPr>
          <p:cNvSpPr/>
          <p:nvPr/>
        </p:nvSpPr>
        <p:spPr>
          <a:xfrm>
            <a:off x="365760" y="2282915"/>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19889756-F100-4C4C-ADAB-79A1BBE2D7E1}"/>
              </a:ext>
            </a:extLst>
          </p:cNvPr>
          <p:cNvSpPr/>
          <p:nvPr/>
        </p:nvSpPr>
        <p:spPr>
          <a:xfrm>
            <a:off x="365759" y="2040039"/>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cxnSp>
        <p:nvCxnSpPr>
          <p:cNvPr id="11" name="Straight Connector 10">
            <a:extLst>
              <a:ext uri="{FF2B5EF4-FFF2-40B4-BE49-F238E27FC236}">
                <a16:creationId xmlns:a16="http://schemas.microsoft.com/office/drawing/2014/main" id="{19799CA2-823A-6142-9FE5-623D6238D9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21E568B-9DE1-D948-A315-E53A9A919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545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Lab/Homework</a:t>
            </a:r>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717099" y="2413338"/>
            <a:ext cx="6839180" cy="2031325"/>
          </a:xfrm>
          <a:prstGeom prst="rect">
            <a:avLst/>
          </a:prstGeom>
          <a:noFill/>
        </p:spPr>
        <p:txBody>
          <a:bodyPr wrap="none" rtlCol="0">
            <a:spAutoFit/>
          </a:bodyPr>
          <a:lstStyle/>
          <a:p>
            <a:pPr marL="285750" indent="-285750">
              <a:buFont typeface="Arial" panose="020B0604020202020204" pitchFamily="34" charset="0"/>
              <a:buChar char="•"/>
            </a:pPr>
            <a:r>
              <a:rPr lang="en-US" dirty="0"/>
              <a:t>Due </a:t>
            </a:r>
            <a:r>
              <a:rPr lang="en-US" b="1" u="sng" dirty="0"/>
              <a:t>TUES</a:t>
            </a:r>
            <a:r>
              <a:rPr lang="en-US" dirty="0"/>
              <a:t> Before Class!</a:t>
            </a:r>
          </a:p>
          <a:p>
            <a:pPr marL="742950" lvl="1" indent="-285750">
              <a:buFont typeface="Arial" panose="020B0604020202020204" pitchFamily="34" charset="0"/>
              <a:buChar char="•"/>
            </a:pPr>
            <a:r>
              <a:rPr lang="en-US" dirty="0"/>
              <a:t>﻿Complete: Day1_HW_Student.R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EMAIL YOUR R SCRIPT TO </a:t>
            </a:r>
            <a:r>
              <a:rPr lang="en-US" dirty="0">
                <a:hlinkClick r:id="rId2"/>
              </a:rPr>
              <a:t>edwardkwartler@fas.Harvard.edu</a:t>
            </a:r>
            <a:endParaRPr lang="en-US" dirty="0"/>
          </a:p>
          <a:p>
            <a:pPr marL="1200150" lvl="2" indent="-285750">
              <a:buFont typeface="Arial" panose="020B0604020202020204" pitchFamily="34" charset="0"/>
              <a:buChar char="•"/>
            </a:pPr>
            <a:r>
              <a:rPr lang="en-US" i="1" dirty="0"/>
              <a:t>I will not chase down assignments, don’t be late or forget!</a:t>
            </a:r>
          </a:p>
          <a:p>
            <a:pPr marL="1200150" lvl="2" indent="-285750">
              <a:buFont typeface="Arial" panose="020B0604020202020204" pitchFamily="34" charset="0"/>
              <a:buChar char="•"/>
            </a:pPr>
            <a:r>
              <a:rPr lang="en-US" i="1" dirty="0"/>
              <a:t>Due before class</a:t>
            </a:r>
          </a:p>
          <a:p>
            <a:pPr marL="742950" lvl="1" indent="-285750">
              <a:buFont typeface="Arial" panose="020B0604020202020204" pitchFamily="34" charset="0"/>
              <a:buChar char="•"/>
            </a:pPr>
            <a:endParaRPr lang="en-US" dirty="0"/>
          </a:p>
        </p:txBody>
      </p:sp>
      <p:cxnSp>
        <p:nvCxnSpPr>
          <p:cNvPr id="7" name="Straight Connector 6">
            <a:extLst>
              <a:ext uri="{FF2B5EF4-FFF2-40B4-BE49-F238E27FC236}">
                <a16:creationId xmlns:a16="http://schemas.microsoft.com/office/drawing/2014/main" id="{790F3EAB-FC60-6E45-9517-135F640C982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901B5F-7348-EA43-83B7-CB242263149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65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68DC7-1C37-A549-ABB0-F0FE5203AFDF}"/>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4" name="Slide Number Placeholder 3">
            <a:extLst>
              <a:ext uri="{FF2B5EF4-FFF2-40B4-BE49-F238E27FC236}">
                <a16:creationId xmlns:a16="http://schemas.microsoft.com/office/drawing/2014/main" id="{56420EEE-620B-4C40-B0DB-D99D18A09FCA}"/>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B4C075B6-C39D-C047-A3DF-AB57143AF96F}"/>
              </a:ext>
            </a:extLst>
          </p:cNvPr>
          <p:cNvSpPr>
            <a:spLocks noGrp="1"/>
          </p:cNvSpPr>
          <p:nvPr>
            <p:ph type="ftr" sz="quarter" idx="3"/>
          </p:nvPr>
        </p:nvSpPr>
        <p:spPr/>
        <p:txBody>
          <a:bodyPr/>
          <a:lstStyle/>
          <a:p>
            <a:r>
              <a:rPr lang="en-US"/>
              <a:t>Kwartler</a:t>
            </a:r>
            <a:endParaRPr lang="en-US" dirty="0"/>
          </a:p>
        </p:txBody>
      </p:sp>
      <p:cxnSp>
        <p:nvCxnSpPr>
          <p:cNvPr id="9" name="Straight Connector 8">
            <a:extLst>
              <a:ext uri="{FF2B5EF4-FFF2-40B4-BE49-F238E27FC236}">
                <a16:creationId xmlns:a16="http://schemas.microsoft.com/office/drawing/2014/main" id="{8B8FA975-A679-3A49-89FC-CD804AA071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C35ECE-502B-5246-8260-761ACF6C106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1CAFCF3-7A56-A847-B71A-96662C7ED9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2351" y="1322057"/>
            <a:ext cx="6704286" cy="4482826"/>
          </a:xfrm>
          <a:prstGeom prst="rect">
            <a:avLst/>
          </a:prstGeom>
          <a:noFill/>
          <a:ln>
            <a:noFill/>
          </a:ln>
        </p:spPr>
      </p:pic>
      <p:sp>
        <p:nvSpPr>
          <p:cNvPr id="12" name="Title 2">
            <a:extLst>
              <a:ext uri="{FF2B5EF4-FFF2-40B4-BE49-F238E27FC236}">
                <a16:creationId xmlns:a16="http://schemas.microsoft.com/office/drawing/2014/main" id="{18419C86-7F85-7846-9D6A-7BD4E3B389D7}"/>
              </a:ext>
            </a:extLst>
          </p:cNvPr>
          <p:cNvSpPr>
            <a:spLocks noGrp="1"/>
          </p:cNvSpPr>
          <p:nvPr>
            <p:ph type="title"/>
          </p:nvPr>
        </p:nvSpPr>
        <p:spPr>
          <a:xfrm>
            <a:off x="157655" y="207471"/>
            <a:ext cx="8515350" cy="591477"/>
          </a:xfrm>
        </p:spPr>
        <p:txBody>
          <a:bodyPr/>
          <a:lstStyle/>
          <a:p>
            <a:r>
              <a:rPr lang="en-US" sz="2800" dirty="0"/>
              <a:t>Where do you observe NLP?  What about your research ideas?</a:t>
            </a:r>
          </a:p>
        </p:txBody>
      </p:sp>
    </p:spTree>
    <p:extLst>
      <p:ext uri="{BB962C8B-B14F-4D97-AF65-F5344CB8AC3E}">
        <p14:creationId xmlns:p14="http://schemas.microsoft.com/office/powerpoint/2010/main" val="1676697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603-7BEE-4C80-A9FD-F9D228F5CA39}"/>
              </a:ext>
            </a:extLst>
          </p:cNvPr>
          <p:cNvSpPr>
            <a:spLocks noGrp="1"/>
          </p:cNvSpPr>
          <p:nvPr>
            <p:ph type="title"/>
          </p:nvPr>
        </p:nvSpPr>
        <p:spPr/>
        <p:txBody>
          <a:bodyPr/>
          <a:lstStyle/>
          <a:p>
            <a:r>
              <a:rPr lang="en-US" dirty="0"/>
              <a:t>TM Project Workflow </a:t>
            </a:r>
          </a:p>
        </p:txBody>
      </p:sp>
      <p:sp>
        <p:nvSpPr>
          <p:cNvPr id="4" name="Slide Number Placeholder 3">
            <a:extLst>
              <a:ext uri="{FF2B5EF4-FFF2-40B4-BE49-F238E27FC236}">
                <a16:creationId xmlns:a16="http://schemas.microsoft.com/office/drawing/2014/main" id="{35ACB0EB-EF8D-43CB-B690-C0F4DEF5AED7}"/>
              </a:ext>
            </a:extLst>
          </p:cNvPr>
          <p:cNvSpPr>
            <a:spLocks noGrp="1"/>
          </p:cNvSpPr>
          <p:nvPr>
            <p:ph type="sldNum" sz="quarter" idx="4294967295"/>
          </p:nvPr>
        </p:nvSpPr>
        <p:spPr/>
        <p:txBody>
          <a:bodyPr/>
          <a:lstStyle/>
          <a:p>
            <a:pPr algn="r"/>
            <a:fld id="{8FB4CE90-470A-43E3-A052-3E8AD880B4A5}" type="slidenum">
              <a:rPr lang="en-US" smtClean="0"/>
              <a:pPr algn="r"/>
              <a:t>6</a:t>
            </a:fld>
            <a:endParaRPr lang="en-US"/>
          </a:p>
        </p:txBody>
      </p:sp>
      <p:pic>
        <p:nvPicPr>
          <p:cNvPr id="7" name="Picture 6" descr="Chapt1 Text Mining Workflow v3.png">
            <a:extLst>
              <a:ext uri="{FF2B5EF4-FFF2-40B4-BE49-F238E27FC236}">
                <a16:creationId xmlns:a16="http://schemas.microsoft.com/office/drawing/2014/main" id="{F7EB803C-97E9-4237-9B1D-227F20485599}"/>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3786744" y="1761218"/>
            <a:ext cx="3555075" cy="4526884"/>
          </a:xfrm>
          <a:prstGeom prst="rect">
            <a:avLst/>
          </a:prstGeom>
        </p:spPr>
      </p:pic>
      <p:grpSp>
        <p:nvGrpSpPr>
          <p:cNvPr id="13" name="Group 12">
            <a:extLst>
              <a:ext uri="{FF2B5EF4-FFF2-40B4-BE49-F238E27FC236}">
                <a16:creationId xmlns:a16="http://schemas.microsoft.com/office/drawing/2014/main" id="{08CA05E2-2944-491F-A12C-B00C4C8F0CCB}"/>
              </a:ext>
            </a:extLst>
          </p:cNvPr>
          <p:cNvGrpSpPr/>
          <p:nvPr/>
        </p:nvGrpSpPr>
        <p:grpSpPr>
          <a:xfrm>
            <a:off x="566858" y="1953003"/>
            <a:ext cx="1471236" cy="3827961"/>
            <a:chOff x="6603961" y="1572853"/>
            <a:chExt cx="1321732" cy="4165856"/>
          </a:xfrm>
        </p:grpSpPr>
        <p:sp>
          <p:nvSpPr>
            <p:cNvPr id="5" name="Arrow: Down 4">
              <a:extLst>
                <a:ext uri="{FF2B5EF4-FFF2-40B4-BE49-F238E27FC236}">
                  <a16:creationId xmlns:a16="http://schemas.microsoft.com/office/drawing/2014/main" id="{15CA605D-9FA1-4CE6-8F28-CCBD69938E19}"/>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6" name="TextBox 5">
              <a:extLst>
                <a:ext uri="{FF2B5EF4-FFF2-40B4-BE49-F238E27FC236}">
                  <a16:creationId xmlns:a16="http://schemas.microsoft.com/office/drawing/2014/main" id="{DCDF833B-7B0B-4D97-8913-CA36CE6D8E9C}"/>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0" name="TextBox 9">
              <a:extLst>
                <a:ext uri="{FF2B5EF4-FFF2-40B4-BE49-F238E27FC236}">
                  <a16:creationId xmlns:a16="http://schemas.microsoft.com/office/drawing/2014/main" id="{688980AC-9A0A-412E-8BFB-D0439BF65B7C}"/>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1" name="TextBox 10">
              <a:extLst>
                <a:ext uri="{FF2B5EF4-FFF2-40B4-BE49-F238E27FC236}">
                  <a16:creationId xmlns:a16="http://schemas.microsoft.com/office/drawing/2014/main" id="{9401FBFB-83C8-436D-9990-0FB189D0C561}"/>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2" name="Isosceles Triangle 11">
            <a:extLst>
              <a:ext uri="{FF2B5EF4-FFF2-40B4-BE49-F238E27FC236}">
                <a16:creationId xmlns:a16="http://schemas.microsoft.com/office/drawing/2014/main" id="{EEE4708E-646A-4323-89F9-060D6F2B77A5}"/>
              </a:ext>
            </a:extLst>
          </p:cNvPr>
          <p:cNvSpPr/>
          <p:nvPr/>
        </p:nvSpPr>
        <p:spPr>
          <a:xfrm rot="5400000">
            <a:off x="1531281"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4" name="Date Placeholder 3">
            <a:extLst>
              <a:ext uri="{FF2B5EF4-FFF2-40B4-BE49-F238E27FC236}">
                <a16:creationId xmlns:a16="http://schemas.microsoft.com/office/drawing/2014/main" id="{29B7D72A-AA93-46A3-8DB7-9A5AC79B2251}"/>
              </a:ext>
            </a:extLst>
          </p:cNvPr>
          <p:cNvSpPr>
            <a:spLocks noGrp="1"/>
          </p:cNvSpPr>
          <p:nvPr>
            <p:ph type="dt" sz="half" idx="10"/>
          </p:nvPr>
        </p:nvSpPr>
        <p:spPr>
          <a:xfrm>
            <a:off x="628650" y="6356351"/>
            <a:ext cx="2057400" cy="365125"/>
          </a:xfrm>
        </p:spPr>
        <p:txBody>
          <a:bodyPr/>
          <a:lstStyle/>
          <a:p>
            <a:fld id="{4142EED6-FC16-45B9-B8C4-2BC5DBA88325}" type="datetime1">
              <a:rPr lang="en-US" smtClean="0"/>
              <a:t>6/12/23</a:t>
            </a:fld>
            <a:endParaRPr lang="en-US" dirty="0"/>
          </a:p>
        </p:txBody>
      </p:sp>
      <p:sp>
        <p:nvSpPr>
          <p:cNvPr id="15" name="Slide Number Placeholder 4">
            <a:extLst>
              <a:ext uri="{FF2B5EF4-FFF2-40B4-BE49-F238E27FC236}">
                <a16:creationId xmlns:a16="http://schemas.microsoft.com/office/drawing/2014/main" id="{6BDFB429-8897-407B-AB11-6825CAABD3A6}"/>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6</a:t>
            </a:fld>
            <a:endParaRPr lang="en-US"/>
          </a:p>
        </p:txBody>
      </p:sp>
      <p:sp>
        <p:nvSpPr>
          <p:cNvPr id="16" name="Footer Placeholder 5">
            <a:extLst>
              <a:ext uri="{FF2B5EF4-FFF2-40B4-BE49-F238E27FC236}">
                <a16:creationId xmlns:a16="http://schemas.microsoft.com/office/drawing/2014/main" id="{ECD3067D-8C41-47A9-84AF-E39ADABB5F9A}"/>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7" name="Straight Connector 16">
            <a:extLst>
              <a:ext uri="{FF2B5EF4-FFF2-40B4-BE49-F238E27FC236}">
                <a16:creationId xmlns:a16="http://schemas.microsoft.com/office/drawing/2014/main" id="{8EB7CC7B-874D-BC40-9E81-381DD14B242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160F59-1038-3342-8B52-EF13AD807D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4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677115" y="1145577"/>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5342990" y="1487322"/>
            <a:ext cx="35724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7538B22-713D-3F4D-93DE-3EE4728282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BC0725-1CFD-BD4F-87DA-8A7FE11A8C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404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6/12/23</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092397"/>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175734"/>
            <a:ext cx="4029717" cy="3063241"/>
          </a:xfrm>
          <a:prstGeom prst="rect">
            <a:avLst/>
          </a:prstGeom>
          <a:noFill/>
          <a:ln>
            <a:noFill/>
          </a:ln>
        </p:spPr>
      </p:pic>
      <p:grpSp>
        <p:nvGrpSpPr>
          <p:cNvPr id="19" name="Group 18"/>
          <p:cNvGrpSpPr/>
          <p:nvPr/>
        </p:nvGrpSpPr>
        <p:grpSpPr>
          <a:xfrm>
            <a:off x="5400674" y="2043967"/>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598520"/>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593758"/>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070008"/>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425" y="6058578"/>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CA9BAD7C-56C7-294A-8BE9-E1B6DACB3B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07D26C-CDF8-AB46-8581-E0C7F398944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1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6/12/23</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551840"/>
            <a:ext cx="4422153" cy="378969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4810632"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122" y="1532378"/>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3879" y="3710183"/>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2348" y="1551840"/>
            <a:ext cx="1591652" cy="15916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877ED5E-C32D-E148-8831-6F051ABD582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3B6583-FB40-294E-B9A8-A9733E0881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0601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TotalTime>
  <Words>2622</Words>
  <Application>Microsoft Macintosh PowerPoint</Application>
  <PresentationFormat>On-screen Show (4:3)</PresentationFormat>
  <Paragraphs>653</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 Unicode MS</vt:lpstr>
      <vt:lpstr>Arial</vt:lpstr>
      <vt:lpstr>Calibri</vt:lpstr>
      <vt:lpstr>Calibri Light</vt:lpstr>
      <vt:lpstr>Consolas</vt:lpstr>
      <vt:lpstr>inherit</vt:lpstr>
      <vt:lpstr>Lato</vt:lpstr>
      <vt:lpstr>1_Office Theme</vt:lpstr>
      <vt:lpstr>GSERM: Text Mining &amp; NLP TM Basics</vt:lpstr>
      <vt:lpstr>What is Text Mining?</vt:lpstr>
      <vt:lpstr>What is Text Mining?</vt:lpstr>
      <vt:lpstr>Where can NLP &amp; Text Mining be used?  Anywhere there are documents!</vt:lpstr>
      <vt:lpstr>Where do you observe NLP?  What about your research ideas?</vt:lpstr>
      <vt:lpstr>TM Project Workflow </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Warning: Twitter Profanity</vt:lpstr>
      <vt:lpstr>Basic String Searching</vt:lpstr>
      <vt:lpstr>Coffee!! Open ﻿ ﻿F_dealing_w_Strings.R </vt:lpstr>
      <vt:lpstr>What about misspelling?</vt:lpstr>
      <vt:lpstr>R packages to deal with misspelling</vt:lpstr>
      <vt:lpstr>R packages to deal with misspelling</vt:lpstr>
      <vt:lpstr>R packages to deal with misspelling</vt:lpstr>
      <vt:lpstr>Too much coffee! Open ﻿G_spellCheck_examples.R </vt:lpstr>
      <vt:lpstr>How about some additional strings?  Yippee!!</vt:lpstr>
      <vt:lpstr>Remember This?</vt:lpstr>
      <vt:lpstr>R for Cleaning Steps</vt:lpstr>
      <vt:lpstr>Bag of Words “Lebron James hit a tough shot.</vt:lpstr>
      <vt:lpstr>Library TM Functions</vt:lpstr>
      <vt:lpstr>Corpora Examples</vt:lpstr>
      <vt:lpstr>Library TM Functions</vt:lpstr>
      <vt:lpstr>Library TM Functions</vt:lpstr>
      <vt:lpstr>Library qdap Functions</vt:lpstr>
      <vt:lpstr>Custom Functions in this class</vt:lpstr>
      <vt:lpstr>Custom Functions in this class</vt:lpstr>
      <vt:lpstr>PowerPoint Presentation</vt:lpstr>
      <vt:lpstr>PowerPoint Presentation</vt:lpstr>
      <vt:lpstr>Nuances &amp; Inputs for Setting Up a TM Project</vt:lpstr>
      <vt:lpstr>Nuances &amp; Inputs for Setting Up a TM Project</vt:lpstr>
      <vt:lpstr>Bag of Words: TERM DOCUMENT MATRIX</vt:lpstr>
      <vt:lpstr>Bag of Words: DOCUMENT TERM MATRIX</vt:lpstr>
      <vt:lpstr>PowerPoint Presentation</vt:lpstr>
      <vt:lpstr>PowerPoint Presentation</vt:lpstr>
      <vt:lpstr>PowerPoint Presentation</vt:lpstr>
      <vt:lpstr>Lab/Homework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GSERM: Text Mining &amp; NLP Intros</dc:title>
  <dc:creator>Kwartler, Edward</dc:creator>
  <cp:lastModifiedBy>Kwartler, Edward</cp:lastModifiedBy>
  <cp:revision>8</cp:revision>
  <dcterms:created xsi:type="dcterms:W3CDTF">2021-01-10T18:44:47Z</dcterms:created>
  <dcterms:modified xsi:type="dcterms:W3CDTF">2023-06-12T20:58:47Z</dcterms:modified>
</cp:coreProperties>
</file>